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 id="2147483738" r:id="rId4"/>
    <p:sldMasterId id="2147483750" r:id="rId5"/>
    <p:sldMasterId id="2147483755" r:id="rId6"/>
    <p:sldMasterId id="2147483762" r:id="rId7"/>
  </p:sldMasterIdLst>
  <p:notesMasterIdLst>
    <p:notesMasterId r:id="rId96"/>
  </p:notesMasterIdLst>
  <p:handoutMasterIdLst>
    <p:handoutMasterId r:id="rId97"/>
  </p:handoutMasterIdLst>
  <p:sldIdLst>
    <p:sldId id="991" r:id="rId8"/>
    <p:sldId id="917" r:id="rId9"/>
    <p:sldId id="993" r:id="rId10"/>
    <p:sldId id="919" r:id="rId11"/>
    <p:sldId id="979" r:id="rId12"/>
    <p:sldId id="342" r:id="rId13"/>
    <p:sldId id="353" r:id="rId14"/>
    <p:sldId id="355" r:id="rId15"/>
    <p:sldId id="352" r:id="rId16"/>
    <p:sldId id="368" r:id="rId17"/>
    <p:sldId id="369" r:id="rId18"/>
    <p:sldId id="987" r:id="rId19"/>
    <p:sldId id="500" r:id="rId20"/>
    <p:sldId id="837" r:id="rId21"/>
    <p:sldId id="836" r:id="rId22"/>
    <p:sldId id="598" r:id="rId23"/>
    <p:sldId id="833" r:id="rId24"/>
    <p:sldId id="636" r:id="rId25"/>
    <p:sldId id="988" r:id="rId26"/>
    <p:sldId id="934" r:id="rId27"/>
    <p:sldId id="930" r:id="rId28"/>
    <p:sldId id="357" r:id="rId29"/>
    <p:sldId id="982" r:id="rId30"/>
    <p:sldId id="933" r:id="rId31"/>
    <p:sldId id="366" r:id="rId32"/>
    <p:sldId id="983" r:id="rId33"/>
    <p:sldId id="373" r:id="rId34"/>
    <p:sldId id="984" r:id="rId35"/>
    <p:sldId id="931" r:id="rId36"/>
    <p:sldId id="382" r:id="rId37"/>
    <p:sldId id="985" r:id="rId38"/>
    <p:sldId id="925" r:id="rId39"/>
    <p:sldId id="921" r:id="rId40"/>
    <p:sldId id="922" r:id="rId41"/>
    <p:sldId id="923" r:id="rId42"/>
    <p:sldId id="375" r:id="rId43"/>
    <p:sldId id="721" r:id="rId44"/>
    <p:sldId id="364" r:id="rId45"/>
    <p:sldId id="963" r:id="rId46"/>
    <p:sldId id="962" r:id="rId47"/>
    <p:sldId id="927" r:id="rId48"/>
    <p:sldId id="839" r:id="rId49"/>
    <p:sldId id="928" r:id="rId50"/>
    <p:sldId id="846" r:id="rId51"/>
    <p:sldId id="349" r:id="rId52"/>
    <p:sldId id="345" r:id="rId53"/>
    <p:sldId id="843" r:id="rId54"/>
    <p:sldId id="413" r:id="rId55"/>
    <p:sldId id="420" r:id="rId56"/>
    <p:sldId id="414" r:id="rId57"/>
    <p:sldId id="806" r:id="rId58"/>
    <p:sldId id="961" r:id="rId59"/>
    <p:sldId id="678" r:id="rId60"/>
    <p:sldId id="960" r:id="rId61"/>
    <p:sldId id="830" r:id="rId62"/>
    <p:sldId id="958" r:id="rId63"/>
    <p:sldId id="959" r:id="rId64"/>
    <p:sldId id="406" r:id="rId65"/>
    <p:sldId id="841" r:id="rId66"/>
    <p:sldId id="862" r:id="rId67"/>
    <p:sldId id="872" r:id="rId68"/>
    <p:sldId id="404" r:id="rId69"/>
    <p:sldId id="842" r:id="rId70"/>
    <p:sldId id="850" r:id="rId71"/>
    <p:sldId id="871" r:id="rId72"/>
    <p:sldId id="954" r:id="rId73"/>
    <p:sldId id="827" r:id="rId74"/>
    <p:sldId id="877" r:id="rId75"/>
    <p:sldId id="876" r:id="rId76"/>
    <p:sldId id="995" r:id="rId77"/>
    <p:sldId id="857" r:id="rId78"/>
    <p:sldId id="950" r:id="rId79"/>
    <p:sldId id="717" r:id="rId80"/>
    <p:sldId id="388" r:id="rId81"/>
    <p:sldId id="887" r:id="rId82"/>
    <p:sldId id="460" r:id="rId83"/>
    <p:sldId id="848" r:id="rId84"/>
    <p:sldId id="849" r:id="rId85"/>
    <p:sldId id="855" r:id="rId86"/>
    <p:sldId id="374" r:id="rId87"/>
    <p:sldId id="851" r:id="rId88"/>
    <p:sldId id="792" r:id="rId89"/>
    <p:sldId id="915" r:id="rId90"/>
    <p:sldId id="969" r:id="rId91"/>
    <p:sldId id="347" r:id="rId92"/>
    <p:sldId id="932" r:id="rId93"/>
    <p:sldId id="335" r:id="rId94"/>
    <p:sldId id="344" r:id="rId95"/>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276"/>
    <a:srgbClr val="FFFFFF"/>
    <a:srgbClr val="425563"/>
    <a:srgbClr val="46C3B2"/>
    <a:srgbClr val="1EB79A"/>
    <a:srgbClr val="B40000"/>
    <a:srgbClr val="B00000"/>
    <a:srgbClr val="9E0000"/>
    <a:srgbClr val="D00000"/>
    <a:srgbClr val="DA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951D19-603A-4968-A884-8ECFDDA81471}" v="7" dt="2024-04-04T14:37:25.9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576" autoAdjust="0"/>
    <p:restoredTop sz="83668" autoAdjust="0"/>
  </p:normalViewPr>
  <p:slideViewPr>
    <p:cSldViewPr>
      <p:cViewPr varScale="1">
        <p:scale>
          <a:sx n="72" d="100"/>
          <a:sy n="72" d="100"/>
        </p:scale>
        <p:origin x="1306" y="53"/>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66" d="100"/>
          <a:sy n="66" d="100"/>
        </p:scale>
        <p:origin x="2772" y="5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slide" Target="slides/slide61.xml"/><Relationship Id="rId76" Type="http://schemas.openxmlformats.org/officeDocument/2006/relationships/slide" Target="slides/slide69.xml"/><Relationship Id="rId84" Type="http://schemas.openxmlformats.org/officeDocument/2006/relationships/slide" Target="slides/slide77.xml"/><Relationship Id="rId89" Type="http://schemas.openxmlformats.org/officeDocument/2006/relationships/slide" Target="slides/slide82.xml"/><Relationship Id="rId97" Type="http://schemas.openxmlformats.org/officeDocument/2006/relationships/handoutMaster" Target="handoutMasters/handoutMaster1.xml"/><Relationship Id="rId7" Type="http://schemas.openxmlformats.org/officeDocument/2006/relationships/slideMaster" Target="slideMasters/slideMaster5.xml"/><Relationship Id="rId71" Type="http://schemas.openxmlformats.org/officeDocument/2006/relationships/slide" Target="slides/slide64.xml"/><Relationship Id="rId92" Type="http://schemas.openxmlformats.org/officeDocument/2006/relationships/slide" Target="slides/slide85.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slide" Target="slides/slide67.xml"/><Relationship Id="rId79" Type="http://schemas.openxmlformats.org/officeDocument/2006/relationships/slide" Target="slides/slide72.xml"/><Relationship Id="rId87" Type="http://schemas.openxmlformats.org/officeDocument/2006/relationships/slide" Target="slides/slide80.xml"/><Relationship Id="rId102" Type="http://schemas.microsoft.com/office/2015/10/relationships/revisionInfo" Target="revisionInfo.xml"/><Relationship Id="rId5" Type="http://schemas.openxmlformats.org/officeDocument/2006/relationships/slideMaster" Target="slideMasters/slideMaster3.xml"/><Relationship Id="rId61" Type="http://schemas.openxmlformats.org/officeDocument/2006/relationships/slide" Target="slides/slide54.xml"/><Relationship Id="rId82" Type="http://schemas.openxmlformats.org/officeDocument/2006/relationships/slide" Target="slides/slide75.xml"/><Relationship Id="rId90" Type="http://schemas.openxmlformats.org/officeDocument/2006/relationships/slide" Target="slides/slide83.xml"/><Relationship Id="rId95" Type="http://schemas.openxmlformats.org/officeDocument/2006/relationships/slide" Target="slides/slide88.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100" Type="http://schemas.openxmlformats.org/officeDocument/2006/relationships/theme" Target="theme/theme1.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slide" Target="slides/slide73.xml"/><Relationship Id="rId85" Type="http://schemas.openxmlformats.org/officeDocument/2006/relationships/slide" Target="slides/slide78.xml"/><Relationship Id="rId93" Type="http://schemas.openxmlformats.org/officeDocument/2006/relationships/slide" Target="slides/slide86.xml"/><Relationship Id="rId98" Type="http://schemas.openxmlformats.org/officeDocument/2006/relationships/presProps" Target="presProps.xml"/><Relationship Id="rId3" Type="http://schemas.openxmlformats.org/officeDocument/2006/relationships/slideMaster" Target="slideMasters/slideMaster1.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slide" Target="slides/slide76.xml"/><Relationship Id="rId88" Type="http://schemas.openxmlformats.org/officeDocument/2006/relationships/slide" Target="slides/slide81.xml"/><Relationship Id="rId91" Type="http://schemas.openxmlformats.org/officeDocument/2006/relationships/slide" Target="slides/slide84.xml"/><Relationship Id="rId96"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4.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slide" Target="slides/slide79.xml"/><Relationship Id="rId94" Type="http://schemas.openxmlformats.org/officeDocument/2006/relationships/slide" Target="slides/slide87.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Master" Target="slideMasters/slideMaster2.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5C4067-4E91-4A71-B4B5-864E69F2AAD7}"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50374670-90FC-4DED-B693-40F734AF2583}">
      <dgm:prSet phldrT="[Text]" custT="1"/>
      <dgm:spPr/>
      <dgm:t>
        <a:bodyPr/>
        <a:lstStyle/>
        <a:p>
          <a:r>
            <a:rPr lang="en-US" sz="4000" dirty="0">
              <a:latin typeface="Lucida Sans" panose="020B0602030504020204" pitchFamily="34" charset="0"/>
            </a:rPr>
            <a:t>Diagnosis</a:t>
          </a:r>
        </a:p>
      </dgm:t>
    </dgm:pt>
    <dgm:pt modelId="{FFEE9195-3C52-4175-8779-9CDAD8C9266E}" type="parTrans" cxnId="{A7C8E5C7-C359-4EF2-A780-DC3867F7E933}">
      <dgm:prSet/>
      <dgm:spPr/>
      <dgm:t>
        <a:bodyPr/>
        <a:lstStyle/>
        <a:p>
          <a:endParaRPr lang="en-US"/>
        </a:p>
      </dgm:t>
    </dgm:pt>
    <dgm:pt modelId="{E254DF0C-6F6F-4E72-96E8-2DBA4E5E15C1}" type="sibTrans" cxnId="{A7C8E5C7-C359-4EF2-A780-DC3867F7E933}">
      <dgm:prSet/>
      <dgm:spPr/>
      <dgm:t>
        <a:bodyPr/>
        <a:lstStyle/>
        <a:p>
          <a:endParaRPr lang="en-US" dirty="0"/>
        </a:p>
      </dgm:t>
    </dgm:pt>
    <dgm:pt modelId="{0AA9B123-3377-4DC6-B7CB-866D7A68414D}">
      <dgm:prSet phldrT="[Text]" custT="1"/>
      <dgm:spPr/>
      <dgm:t>
        <a:bodyPr/>
        <a:lstStyle/>
        <a:p>
          <a:r>
            <a:rPr lang="en-US" sz="4000" dirty="0">
              <a:latin typeface="Lucida Sans" panose="020B0602030504020204" pitchFamily="34" charset="0"/>
            </a:rPr>
            <a:t>Drug</a:t>
          </a:r>
        </a:p>
      </dgm:t>
    </dgm:pt>
    <dgm:pt modelId="{70CE5F40-3581-42D3-8330-A76A80173941}" type="parTrans" cxnId="{2925C2BE-A2ED-4070-85CE-EAA5D5D82AAC}">
      <dgm:prSet/>
      <dgm:spPr/>
      <dgm:t>
        <a:bodyPr/>
        <a:lstStyle/>
        <a:p>
          <a:endParaRPr lang="en-US"/>
        </a:p>
      </dgm:t>
    </dgm:pt>
    <dgm:pt modelId="{0DFC2B8C-C38E-45AE-A2A7-8678A281CE6F}" type="sibTrans" cxnId="{2925C2BE-A2ED-4070-85CE-EAA5D5D82AAC}">
      <dgm:prSet/>
      <dgm:spPr/>
      <dgm:t>
        <a:bodyPr/>
        <a:lstStyle/>
        <a:p>
          <a:endParaRPr lang="en-US" dirty="0"/>
        </a:p>
      </dgm:t>
    </dgm:pt>
    <dgm:pt modelId="{26334512-92B4-473A-BA00-78DD049531B2}">
      <dgm:prSet phldrT="[Text]" custT="1"/>
      <dgm:spPr/>
      <dgm:t>
        <a:bodyPr/>
        <a:lstStyle/>
        <a:p>
          <a:r>
            <a:rPr lang="en-US" sz="4000" dirty="0">
              <a:latin typeface="Lucida Sans" panose="020B0602030504020204" pitchFamily="34" charset="0"/>
            </a:rPr>
            <a:t>Dose</a:t>
          </a:r>
        </a:p>
      </dgm:t>
    </dgm:pt>
    <dgm:pt modelId="{8452689F-8D13-40D6-8B3C-1B23C53A5FAB}" type="parTrans" cxnId="{10B3CF43-FD85-4903-A18D-B991EC233DBC}">
      <dgm:prSet/>
      <dgm:spPr/>
      <dgm:t>
        <a:bodyPr/>
        <a:lstStyle/>
        <a:p>
          <a:endParaRPr lang="en-US"/>
        </a:p>
      </dgm:t>
    </dgm:pt>
    <dgm:pt modelId="{E7F9AB6A-51D0-40FF-9C19-B8454CED74BF}" type="sibTrans" cxnId="{10B3CF43-FD85-4903-A18D-B991EC233DBC}">
      <dgm:prSet/>
      <dgm:spPr/>
      <dgm:t>
        <a:bodyPr/>
        <a:lstStyle/>
        <a:p>
          <a:endParaRPr lang="en-US" dirty="0"/>
        </a:p>
      </dgm:t>
    </dgm:pt>
    <dgm:pt modelId="{DAD1BDE4-6E2C-4639-BE8C-6F636F8FDDB6}">
      <dgm:prSet phldrT="[Text]" custT="1"/>
      <dgm:spPr/>
      <dgm:t>
        <a:bodyPr/>
        <a:lstStyle/>
        <a:p>
          <a:r>
            <a:rPr lang="en-US" sz="4000" dirty="0">
              <a:latin typeface="Lucida Sans" panose="020B0602030504020204" pitchFamily="34" charset="0"/>
            </a:rPr>
            <a:t>Duration</a:t>
          </a:r>
        </a:p>
      </dgm:t>
    </dgm:pt>
    <dgm:pt modelId="{B7D113C9-4E98-4EE6-9631-93355939CCF3}" type="parTrans" cxnId="{C78154DD-B004-4F16-BBBC-978D97104766}">
      <dgm:prSet/>
      <dgm:spPr/>
      <dgm:t>
        <a:bodyPr/>
        <a:lstStyle/>
        <a:p>
          <a:endParaRPr lang="en-US"/>
        </a:p>
      </dgm:t>
    </dgm:pt>
    <dgm:pt modelId="{69558D6F-28CE-4420-8248-70349BCF0A9A}" type="sibTrans" cxnId="{C78154DD-B004-4F16-BBBC-978D97104766}">
      <dgm:prSet/>
      <dgm:spPr/>
      <dgm:t>
        <a:bodyPr/>
        <a:lstStyle/>
        <a:p>
          <a:endParaRPr lang="en-US" dirty="0"/>
        </a:p>
      </dgm:t>
    </dgm:pt>
    <dgm:pt modelId="{08A1A575-4224-4DEE-8084-99CF19725AE0}">
      <dgm:prSet phldrT="[Text]" custT="1"/>
      <dgm:spPr/>
      <dgm:t>
        <a:bodyPr/>
        <a:lstStyle/>
        <a:p>
          <a:r>
            <a:rPr lang="en-US" sz="4000" dirty="0">
              <a:latin typeface="Lucida Sans" panose="020B0602030504020204" pitchFamily="34" charset="0"/>
            </a:rPr>
            <a:t>De-escalation</a:t>
          </a:r>
        </a:p>
      </dgm:t>
    </dgm:pt>
    <dgm:pt modelId="{7A40D418-9E12-410A-B989-B9E6491EC467}" type="parTrans" cxnId="{3EDAE5CF-444B-4175-9581-2B80078A8E82}">
      <dgm:prSet/>
      <dgm:spPr/>
      <dgm:t>
        <a:bodyPr/>
        <a:lstStyle/>
        <a:p>
          <a:endParaRPr lang="en-US"/>
        </a:p>
      </dgm:t>
    </dgm:pt>
    <dgm:pt modelId="{6DEB9F9B-6235-4F50-91FD-166DADEFCC6D}" type="sibTrans" cxnId="{3EDAE5CF-444B-4175-9581-2B80078A8E82}">
      <dgm:prSet/>
      <dgm:spPr/>
      <dgm:t>
        <a:bodyPr/>
        <a:lstStyle/>
        <a:p>
          <a:endParaRPr lang="en-US"/>
        </a:p>
      </dgm:t>
    </dgm:pt>
    <dgm:pt modelId="{EF716C18-3AE1-4D28-BAF0-E9644799575B}" type="pres">
      <dgm:prSet presAssocID="{B95C4067-4E91-4A71-B4B5-864E69F2AAD7}" presName="outerComposite" presStyleCnt="0">
        <dgm:presLayoutVars>
          <dgm:chMax val="5"/>
          <dgm:dir/>
          <dgm:resizeHandles val="exact"/>
        </dgm:presLayoutVars>
      </dgm:prSet>
      <dgm:spPr/>
    </dgm:pt>
    <dgm:pt modelId="{411E0AA0-A60C-42BB-9CC1-FCAA121E3F64}" type="pres">
      <dgm:prSet presAssocID="{B95C4067-4E91-4A71-B4B5-864E69F2AAD7}" presName="dummyMaxCanvas" presStyleCnt="0">
        <dgm:presLayoutVars/>
      </dgm:prSet>
      <dgm:spPr/>
    </dgm:pt>
    <dgm:pt modelId="{227ABB8A-4674-4708-8683-6D591AA24BA5}" type="pres">
      <dgm:prSet presAssocID="{B95C4067-4E91-4A71-B4B5-864E69F2AAD7}" presName="FiveNodes_1" presStyleLbl="node1" presStyleIdx="0" presStyleCnt="5" custLinFactNeighborX="-812" custLinFactNeighborY="-3472">
        <dgm:presLayoutVars>
          <dgm:bulletEnabled val="1"/>
        </dgm:presLayoutVars>
      </dgm:prSet>
      <dgm:spPr/>
    </dgm:pt>
    <dgm:pt modelId="{9E74AFF0-6B99-4B4E-B0C5-9B7F4976F2F1}" type="pres">
      <dgm:prSet presAssocID="{B95C4067-4E91-4A71-B4B5-864E69F2AAD7}" presName="FiveNodes_2" presStyleLbl="node1" presStyleIdx="1" presStyleCnt="5">
        <dgm:presLayoutVars>
          <dgm:bulletEnabled val="1"/>
        </dgm:presLayoutVars>
      </dgm:prSet>
      <dgm:spPr/>
    </dgm:pt>
    <dgm:pt modelId="{66BD3080-C2EF-4E9E-B451-9225E073DBEE}" type="pres">
      <dgm:prSet presAssocID="{B95C4067-4E91-4A71-B4B5-864E69F2AAD7}" presName="FiveNodes_3" presStyleLbl="node1" presStyleIdx="2" presStyleCnt="5">
        <dgm:presLayoutVars>
          <dgm:bulletEnabled val="1"/>
        </dgm:presLayoutVars>
      </dgm:prSet>
      <dgm:spPr/>
    </dgm:pt>
    <dgm:pt modelId="{66D06A72-7C45-4496-933E-469F8564445F}" type="pres">
      <dgm:prSet presAssocID="{B95C4067-4E91-4A71-B4B5-864E69F2AAD7}" presName="FiveNodes_4" presStyleLbl="node1" presStyleIdx="3" presStyleCnt="5">
        <dgm:presLayoutVars>
          <dgm:bulletEnabled val="1"/>
        </dgm:presLayoutVars>
      </dgm:prSet>
      <dgm:spPr/>
    </dgm:pt>
    <dgm:pt modelId="{C9D58A8A-D472-48CA-A4F9-ADAFB910F73C}" type="pres">
      <dgm:prSet presAssocID="{B95C4067-4E91-4A71-B4B5-864E69F2AAD7}" presName="FiveNodes_5" presStyleLbl="node1" presStyleIdx="4" presStyleCnt="5">
        <dgm:presLayoutVars>
          <dgm:bulletEnabled val="1"/>
        </dgm:presLayoutVars>
      </dgm:prSet>
      <dgm:spPr/>
    </dgm:pt>
    <dgm:pt modelId="{FB3DE016-85BF-4AA2-AB6A-6E46449C2BFF}" type="pres">
      <dgm:prSet presAssocID="{B95C4067-4E91-4A71-B4B5-864E69F2AAD7}" presName="FiveConn_1-2" presStyleLbl="fgAccFollowNode1" presStyleIdx="0" presStyleCnt="4">
        <dgm:presLayoutVars>
          <dgm:bulletEnabled val="1"/>
        </dgm:presLayoutVars>
      </dgm:prSet>
      <dgm:spPr/>
    </dgm:pt>
    <dgm:pt modelId="{8F4A924A-D8AE-43E3-B98B-29AA03B36DE5}" type="pres">
      <dgm:prSet presAssocID="{B95C4067-4E91-4A71-B4B5-864E69F2AAD7}" presName="FiveConn_2-3" presStyleLbl="fgAccFollowNode1" presStyleIdx="1" presStyleCnt="4">
        <dgm:presLayoutVars>
          <dgm:bulletEnabled val="1"/>
        </dgm:presLayoutVars>
      </dgm:prSet>
      <dgm:spPr/>
    </dgm:pt>
    <dgm:pt modelId="{2A3E839D-9490-452E-A45F-C3A320AC46FD}" type="pres">
      <dgm:prSet presAssocID="{B95C4067-4E91-4A71-B4B5-864E69F2AAD7}" presName="FiveConn_3-4" presStyleLbl="fgAccFollowNode1" presStyleIdx="2" presStyleCnt="4">
        <dgm:presLayoutVars>
          <dgm:bulletEnabled val="1"/>
        </dgm:presLayoutVars>
      </dgm:prSet>
      <dgm:spPr/>
    </dgm:pt>
    <dgm:pt modelId="{787FF71B-8C08-4A2D-8270-98703B50F3C0}" type="pres">
      <dgm:prSet presAssocID="{B95C4067-4E91-4A71-B4B5-864E69F2AAD7}" presName="FiveConn_4-5" presStyleLbl="fgAccFollowNode1" presStyleIdx="3" presStyleCnt="4">
        <dgm:presLayoutVars>
          <dgm:bulletEnabled val="1"/>
        </dgm:presLayoutVars>
      </dgm:prSet>
      <dgm:spPr/>
    </dgm:pt>
    <dgm:pt modelId="{4FD44C8F-A911-4013-B317-29DB810F06F5}" type="pres">
      <dgm:prSet presAssocID="{B95C4067-4E91-4A71-B4B5-864E69F2AAD7}" presName="FiveNodes_1_text" presStyleLbl="node1" presStyleIdx="4" presStyleCnt="5">
        <dgm:presLayoutVars>
          <dgm:bulletEnabled val="1"/>
        </dgm:presLayoutVars>
      </dgm:prSet>
      <dgm:spPr/>
    </dgm:pt>
    <dgm:pt modelId="{EB2BBD9E-6B6E-4A09-BACF-1C09B925DBF3}" type="pres">
      <dgm:prSet presAssocID="{B95C4067-4E91-4A71-B4B5-864E69F2AAD7}" presName="FiveNodes_2_text" presStyleLbl="node1" presStyleIdx="4" presStyleCnt="5">
        <dgm:presLayoutVars>
          <dgm:bulletEnabled val="1"/>
        </dgm:presLayoutVars>
      </dgm:prSet>
      <dgm:spPr/>
    </dgm:pt>
    <dgm:pt modelId="{85239495-A8C8-4BE4-8E4F-D2E77CC18055}" type="pres">
      <dgm:prSet presAssocID="{B95C4067-4E91-4A71-B4B5-864E69F2AAD7}" presName="FiveNodes_3_text" presStyleLbl="node1" presStyleIdx="4" presStyleCnt="5">
        <dgm:presLayoutVars>
          <dgm:bulletEnabled val="1"/>
        </dgm:presLayoutVars>
      </dgm:prSet>
      <dgm:spPr/>
    </dgm:pt>
    <dgm:pt modelId="{EE0AE7C9-033A-4E0F-8D85-F190CD7D75A7}" type="pres">
      <dgm:prSet presAssocID="{B95C4067-4E91-4A71-B4B5-864E69F2AAD7}" presName="FiveNodes_4_text" presStyleLbl="node1" presStyleIdx="4" presStyleCnt="5">
        <dgm:presLayoutVars>
          <dgm:bulletEnabled val="1"/>
        </dgm:presLayoutVars>
      </dgm:prSet>
      <dgm:spPr/>
    </dgm:pt>
    <dgm:pt modelId="{903ED19E-3036-4517-A6A4-D632451710E6}" type="pres">
      <dgm:prSet presAssocID="{B95C4067-4E91-4A71-B4B5-864E69F2AAD7}" presName="FiveNodes_5_text" presStyleLbl="node1" presStyleIdx="4" presStyleCnt="5">
        <dgm:presLayoutVars>
          <dgm:bulletEnabled val="1"/>
        </dgm:presLayoutVars>
      </dgm:prSet>
      <dgm:spPr/>
    </dgm:pt>
  </dgm:ptLst>
  <dgm:cxnLst>
    <dgm:cxn modelId="{0A6E9A04-43BE-4480-9FFC-5820FCFACC7E}" type="presOf" srcId="{B95C4067-4E91-4A71-B4B5-864E69F2AAD7}" destId="{EF716C18-3AE1-4D28-BAF0-E9644799575B}" srcOrd="0" destOrd="0" presId="urn:microsoft.com/office/officeart/2005/8/layout/vProcess5"/>
    <dgm:cxn modelId="{73ADE304-B8B0-4872-AFA9-B0A7761DB198}" type="presOf" srcId="{0AA9B123-3377-4DC6-B7CB-866D7A68414D}" destId="{EB2BBD9E-6B6E-4A09-BACF-1C09B925DBF3}" srcOrd="1" destOrd="0" presId="urn:microsoft.com/office/officeart/2005/8/layout/vProcess5"/>
    <dgm:cxn modelId="{3468C209-E23A-4BAD-B3BC-15BB67FABB8A}" type="presOf" srcId="{50374670-90FC-4DED-B693-40F734AF2583}" destId="{4FD44C8F-A911-4013-B317-29DB810F06F5}" srcOrd="1" destOrd="0" presId="urn:microsoft.com/office/officeart/2005/8/layout/vProcess5"/>
    <dgm:cxn modelId="{58A32B16-946F-4B02-BBF7-4907E8DC0A87}" type="presOf" srcId="{26334512-92B4-473A-BA00-78DD049531B2}" destId="{85239495-A8C8-4BE4-8E4F-D2E77CC18055}" srcOrd="1" destOrd="0" presId="urn:microsoft.com/office/officeart/2005/8/layout/vProcess5"/>
    <dgm:cxn modelId="{5BF34B1A-E4DF-45FF-85B3-E1DEBFF9E20B}" type="presOf" srcId="{08A1A575-4224-4DEE-8084-99CF19725AE0}" destId="{C9D58A8A-D472-48CA-A4F9-ADAFB910F73C}" srcOrd="0" destOrd="0" presId="urn:microsoft.com/office/officeart/2005/8/layout/vProcess5"/>
    <dgm:cxn modelId="{A06C3837-250C-44BD-8118-FCF8EF6AB794}" type="presOf" srcId="{50374670-90FC-4DED-B693-40F734AF2583}" destId="{227ABB8A-4674-4708-8683-6D591AA24BA5}" srcOrd="0" destOrd="0" presId="urn:microsoft.com/office/officeart/2005/8/layout/vProcess5"/>
    <dgm:cxn modelId="{10B3CF43-FD85-4903-A18D-B991EC233DBC}" srcId="{B95C4067-4E91-4A71-B4B5-864E69F2AAD7}" destId="{26334512-92B4-473A-BA00-78DD049531B2}" srcOrd="2" destOrd="0" parTransId="{8452689F-8D13-40D6-8B3C-1B23C53A5FAB}" sibTransId="{E7F9AB6A-51D0-40FF-9C19-B8454CED74BF}"/>
    <dgm:cxn modelId="{BFB24E6B-63E1-44DA-BDAE-A1022BA4ED7C}" type="presOf" srcId="{26334512-92B4-473A-BA00-78DD049531B2}" destId="{66BD3080-C2EF-4E9E-B451-9225E073DBEE}" srcOrd="0" destOrd="0" presId="urn:microsoft.com/office/officeart/2005/8/layout/vProcess5"/>
    <dgm:cxn modelId="{C0475358-EDC9-403B-B977-76A96D15DFC5}" type="presOf" srcId="{DAD1BDE4-6E2C-4639-BE8C-6F636F8FDDB6}" destId="{EE0AE7C9-033A-4E0F-8D85-F190CD7D75A7}" srcOrd="1" destOrd="0" presId="urn:microsoft.com/office/officeart/2005/8/layout/vProcess5"/>
    <dgm:cxn modelId="{10E57F86-D857-42E4-9E9F-DDCD6922D1EB}" type="presOf" srcId="{E7F9AB6A-51D0-40FF-9C19-B8454CED74BF}" destId="{2A3E839D-9490-452E-A45F-C3A320AC46FD}" srcOrd="0" destOrd="0" presId="urn:microsoft.com/office/officeart/2005/8/layout/vProcess5"/>
    <dgm:cxn modelId="{F474A28D-CD6A-4230-A7B2-8BA56BB2EBF5}" type="presOf" srcId="{E254DF0C-6F6F-4E72-96E8-2DBA4E5E15C1}" destId="{FB3DE016-85BF-4AA2-AB6A-6E46449C2BFF}" srcOrd="0" destOrd="0" presId="urn:microsoft.com/office/officeart/2005/8/layout/vProcess5"/>
    <dgm:cxn modelId="{B1A42F9E-3BA6-41F7-BBA4-68CF0B9E0988}" type="presOf" srcId="{08A1A575-4224-4DEE-8084-99CF19725AE0}" destId="{903ED19E-3036-4517-A6A4-D632451710E6}" srcOrd="1" destOrd="0" presId="urn:microsoft.com/office/officeart/2005/8/layout/vProcess5"/>
    <dgm:cxn modelId="{5CBA90AD-F198-4255-828B-376706936704}" type="presOf" srcId="{DAD1BDE4-6E2C-4639-BE8C-6F636F8FDDB6}" destId="{66D06A72-7C45-4496-933E-469F8564445F}" srcOrd="0" destOrd="0" presId="urn:microsoft.com/office/officeart/2005/8/layout/vProcess5"/>
    <dgm:cxn modelId="{4654F0B2-6D8A-4E18-AC27-53813D607DE5}" type="presOf" srcId="{69558D6F-28CE-4420-8248-70349BCF0A9A}" destId="{787FF71B-8C08-4A2D-8270-98703B50F3C0}" srcOrd="0" destOrd="0" presId="urn:microsoft.com/office/officeart/2005/8/layout/vProcess5"/>
    <dgm:cxn modelId="{9EAC67B3-BA16-411F-B779-AC9C4FD59FC1}" type="presOf" srcId="{0AA9B123-3377-4DC6-B7CB-866D7A68414D}" destId="{9E74AFF0-6B99-4B4E-B0C5-9B7F4976F2F1}" srcOrd="0" destOrd="0" presId="urn:microsoft.com/office/officeart/2005/8/layout/vProcess5"/>
    <dgm:cxn modelId="{2925C2BE-A2ED-4070-85CE-EAA5D5D82AAC}" srcId="{B95C4067-4E91-4A71-B4B5-864E69F2AAD7}" destId="{0AA9B123-3377-4DC6-B7CB-866D7A68414D}" srcOrd="1" destOrd="0" parTransId="{70CE5F40-3581-42D3-8330-A76A80173941}" sibTransId="{0DFC2B8C-C38E-45AE-A2A7-8678A281CE6F}"/>
    <dgm:cxn modelId="{A7C8E5C7-C359-4EF2-A780-DC3867F7E933}" srcId="{B95C4067-4E91-4A71-B4B5-864E69F2AAD7}" destId="{50374670-90FC-4DED-B693-40F734AF2583}" srcOrd="0" destOrd="0" parTransId="{FFEE9195-3C52-4175-8779-9CDAD8C9266E}" sibTransId="{E254DF0C-6F6F-4E72-96E8-2DBA4E5E15C1}"/>
    <dgm:cxn modelId="{3EDAE5CF-444B-4175-9581-2B80078A8E82}" srcId="{B95C4067-4E91-4A71-B4B5-864E69F2AAD7}" destId="{08A1A575-4224-4DEE-8084-99CF19725AE0}" srcOrd="4" destOrd="0" parTransId="{7A40D418-9E12-410A-B989-B9E6491EC467}" sibTransId="{6DEB9F9B-6235-4F50-91FD-166DADEFCC6D}"/>
    <dgm:cxn modelId="{C78154DD-B004-4F16-BBBC-978D97104766}" srcId="{B95C4067-4E91-4A71-B4B5-864E69F2AAD7}" destId="{DAD1BDE4-6E2C-4639-BE8C-6F636F8FDDB6}" srcOrd="3" destOrd="0" parTransId="{B7D113C9-4E98-4EE6-9631-93355939CCF3}" sibTransId="{69558D6F-28CE-4420-8248-70349BCF0A9A}"/>
    <dgm:cxn modelId="{AD1057EB-EA9B-41E2-9089-F757F193F933}" type="presOf" srcId="{0DFC2B8C-C38E-45AE-A2A7-8678A281CE6F}" destId="{8F4A924A-D8AE-43E3-B98B-29AA03B36DE5}" srcOrd="0" destOrd="0" presId="urn:microsoft.com/office/officeart/2005/8/layout/vProcess5"/>
    <dgm:cxn modelId="{0492D4EF-A8B5-4E94-9CBA-76EED77C43D1}" type="presParOf" srcId="{EF716C18-3AE1-4D28-BAF0-E9644799575B}" destId="{411E0AA0-A60C-42BB-9CC1-FCAA121E3F64}" srcOrd="0" destOrd="0" presId="urn:microsoft.com/office/officeart/2005/8/layout/vProcess5"/>
    <dgm:cxn modelId="{C8E9500F-7A8D-432B-A025-E1709E0A4845}" type="presParOf" srcId="{EF716C18-3AE1-4D28-BAF0-E9644799575B}" destId="{227ABB8A-4674-4708-8683-6D591AA24BA5}" srcOrd="1" destOrd="0" presId="urn:microsoft.com/office/officeart/2005/8/layout/vProcess5"/>
    <dgm:cxn modelId="{F1BD7BFD-3AB8-49CF-AA10-320187A9BFBD}" type="presParOf" srcId="{EF716C18-3AE1-4D28-BAF0-E9644799575B}" destId="{9E74AFF0-6B99-4B4E-B0C5-9B7F4976F2F1}" srcOrd="2" destOrd="0" presId="urn:microsoft.com/office/officeart/2005/8/layout/vProcess5"/>
    <dgm:cxn modelId="{E150FE5D-18AF-4EE9-A099-181750C1BC7E}" type="presParOf" srcId="{EF716C18-3AE1-4D28-BAF0-E9644799575B}" destId="{66BD3080-C2EF-4E9E-B451-9225E073DBEE}" srcOrd="3" destOrd="0" presId="urn:microsoft.com/office/officeart/2005/8/layout/vProcess5"/>
    <dgm:cxn modelId="{EEA30AEF-516F-4DC8-B020-C2730FEDC61F}" type="presParOf" srcId="{EF716C18-3AE1-4D28-BAF0-E9644799575B}" destId="{66D06A72-7C45-4496-933E-469F8564445F}" srcOrd="4" destOrd="0" presId="urn:microsoft.com/office/officeart/2005/8/layout/vProcess5"/>
    <dgm:cxn modelId="{4AEAB96A-475B-4593-9E39-6369BF7D7594}" type="presParOf" srcId="{EF716C18-3AE1-4D28-BAF0-E9644799575B}" destId="{C9D58A8A-D472-48CA-A4F9-ADAFB910F73C}" srcOrd="5" destOrd="0" presId="urn:microsoft.com/office/officeart/2005/8/layout/vProcess5"/>
    <dgm:cxn modelId="{5A07BAB4-0469-426E-913A-519CB118ED41}" type="presParOf" srcId="{EF716C18-3AE1-4D28-BAF0-E9644799575B}" destId="{FB3DE016-85BF-4AA2-AB6A-6E46449C2BFF}" srcOrd="6" destOrd="0" presId="urn:microsoft.com/office/officeart/2005/8/layout/vProcess5"/>
    <dgm:cxn modelId="{D7CAD0F0-AD2A-452E-A5F6-641E904FC07E}" type="presParOf" srcId="{EF716C18-3AE1-4D28-BAF0-E9644799575B}" destId="{8F4A924A-D8AE-43E3-B98B-29AA03B36DE5}" srcOrd="7" destOrd="0" presId="urn:microsoft.com/office/officeart/2005/8/layout/vProcess5"/>
    <dgm:cxn modelId="{BBCFF41C-AB9A-4538-BE3A-00C2559D5B3F}" type="presParOf" srcId="{EF716C18-3AE1-4D28-BAF0-E9644799575B}" destId="{2A3E839D-9490-452E-A45F-C3A320AC46FD}" srcOrd="8" destOrd="0" presId="urn:microsoft.com/office/officeart/2005/8/layout/vProcess5"/>
    <dgm:cxn modelId="{06C36F3D-E185-45B8-A818-A55168E955F7}" type="presParOf" srcId="{EF716C18-3AE1-4D28-BAF0-E9644799575B}" destId="{787FF71B-8C08-4A2D-8270-98703B50F3C0}" srcOrd="9" destOrd="0" presId="urn:microsoft.com/office/officeart/2005/8/layout/vProcess5"/>
    <dgm:cxn modelId="{01288A8A-4BA6-4064-A9EB-095CCAD7203A}" type="presParOf" srcId="{EF716C18-3AE1-4D28-BAF0-E9644799575B}" destId="{4FD44C8F-A911-4013-B317-29DB810F06F5}" srcOrd="10" destOrd="0" presId="urn:microsoft.com/office/officeart/2005/8/layout/vProcess5"/>
    <dgm:cxn modelId="{9A6C8EF5-B089-46AA-B85C-70F3B3988CA0}" type="presParOf" srcId="{EF716C18-3AE1-4D28-BAF0-E9644799575B}" destId="{EB2BBD9E-6B6E-4A09-BACF-1C09B925DBF3}" srcOrd="11" destOrd="0" presId="urn:microsoft.com/office/officeart/2005/8/layout/vProcess5"/>
    <dgm:cxn modelId="{53B87DBC-B458-4C0B-8438-640B3EE3FBE5}" type="presParOf" srcId="{EF716C18-3AE1-4D28-BAF0-E9644799575B}" destId="{85239495-A8C8-4BE4-8E4F-D2E77CC18055}" srcOrd="12" destOrd="0" presId="urn:microsoft.com/office/officeart/2005/8/layout/vProcess5"/>
    <dgm:cxn modelId="{BFDE54F7-B456-432F-9F77-42789B660E05}" type="presParOf" srcId="{EF716C18-3AE1-4D28-BAF0-E9644799575B}" destId="{EE0AE7C9-033A-4E0F-8D85-F190CD7D75A7}" srcOrd="13" destOrd="0" presId="urn:microsoft.com/office/officeart/2005/8/layout/vProcess5"/>
    <dgm:cxn modelId="{7C8C07EC-BB61-4E76-9C48-004A088725A8}" type="presParOf" srcId="{EF716C18-3AE1-4D28-BAF0-E9644799575B}" destId="{903ED19E-3036-4517-A6A4-D632451710E6}"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7ABB8A-4674-4708-8683-6D591AA24BA5}">
      <dsp:nvSpPr>
        <dsp:cNvPr id="0" name=""/>
        <dsp:cNvSpPr/>
      </dsp:nvSpPr>
      <dsp:spPr>
        <a:xfrm>
          <a:off x="0" y="0"/>
          <a:ext cx="6258560" cy="103631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dirty="0">
              <a:latin typeface="Lucida Sans" panose="020B0602030504020204" pitchFamily="34" charset="0"/>
            </a:rPr>
            <a:t>Diagnosis</a:t>
          </a:r>
        </a:p>
      </dsp:txBody>
      <dsp:txXfrm>
        <a:off x="30353" y="30353"/>
        <a:ext cx="5019040" cy="975613"/>
      </dsp:txXfrm>
    </dsp:sp>
    <dsp:sp modelId="{9E74AFF0-6B99-4B4E-B0C5-9B7F4976F2F1}">
      <dsp:nvSpPr>
        <dsp:cNvPr id="0" name=""/>
        <dsp:cNvSpPr/>
      </dsp:nvSpPr>
      <dsp:spPr>
        <a:xfrm>
          <a:off x="467360" y="1180253"/>
          <a:ext cx="6258560" cy="103631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dirty="0">
              <a:latin typeface="Lucida Sans" panose="020B0602030504020204" pitchFamily="34" charset="0"/>
            </a:rPr>
            <a:t>Drug</a:t>
          </a:r>
        </a:p>
      </dsp:txBody>
      <dsp:txXfrm>
        <a:off x="497713" y="1210606"/>
        <a:ext cx="5056886" cy="975613"/>
      </dsp:txXfrm>
    </dsp:sp>
    <dsp:sp modelId="{66BD3080-C2EF-4E9E-B451-9225E073DBEE}">
      <dsp:nvSpPr>
        <dsp:cNvPr id="0" name=""/>
        <dsp:cNvSpPr/>
      </dsp:nvSpPr>
      <dsp:spPr>
        <a:xfrm>
          <a:off x="934719" y="2360506"/>
          <a:ext cx="6258560" cy="103631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dirty="0">
              <a:latin typeface="Lucida Sans" panose="020B0602030504020204" pitchFamily="34" charset="0"/>
            </a:rPr>
            <a:t>Dose</a:t>
          </a:r>
        </a:p>
      </dsp:txBody>
      <dsp:txXfrm>
        <a:off x="965072" y="2390859"/>
        <a:ext cx="5056886" cy="975613"/>
      </dsp:txXfrm>
    </dsp:sp>
    <dsp:sp modelId="{66D06A72-7C45-4496-933E-469F8564445F}">
      <dsp:nvSpPr>
        <dsp:cNvPr id="0" name=""/>
        <dsp:cNvSpPr/>
      </dsp:nvSpPr>
      <dsp:spPr>
        <a:xfrm>
          <a:off x="1402079" y="3540759"/>
          <a:ext cx="6258560" cy="103631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dirty="0">
              <a:latin typeface="Lucida Sans" panose="020B0602030504020204" pitchFamily="34" charset="0"/>
            </a:rPr>
            <a:t>Duration</a:t>
          </a:r>
        </a:p>
      </dsp:txBody>
      <dsp:txXfrm>
        <a:off x="1432432" y="3571112"/>
        <a:ext cx="5056886" cy="975613"/>
      </dsp:txXfrm>
    </dsp:sp>
    <dsp:sp modelId="{C9D58A8A-D472-48CA-A4F9-ADAFB910F73C}">
      <dsp:nvSpPr>
        <dsp:cNvPr id="0" name=""/>
        <dsp:cNvSpPr/>
      </dsp:nvSpPr>
      <dsp:spPr>
        <a:xfrm>
          <a:off x="1869439" y="4721013"/>
          <a:ext cx="6258560" cy="103631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dirty="0">
              <a:latin typeface="Lucida Sans" panose="020B0602030504020204" pitchFamily="34" charset="0"/>
            </a:rPr>
            <a:t>De-escalation</a:t>
          </a:r>
        </a:p>
      </dsp:txBody>
      <dsp:txXfrm>
        <a:off x="1899792" y="4751366"/>
        <a:ext cx="5056886" cy="975613"/>
      </dsp:txXfrm>
    </dsp:sp>
    <dsp:sp modelId="{FB3DE016-85BF-4AA2-AB6A-6E46449C2BFF}">
      <dsp:nvSpPr>
        <dsp:cNvPr id="0" name=""/>
        <dsp:cNvSpPr/>
      </dsp:nvSpPr>
      <dsp:spPr>
        <a:xfrm>
          <a:off x="5584952" y="757089"/>
          <a:ext cx="673607" cy="673607"/>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dirty="0"/>
        </a:p>
      </dsp:txBody>
      <dsp:txXfrm>
        <a:off x="5736514" y="757089"/>
        <a:ext cx="370483" cy="506889"/>
      </dsp:txXfrm>
    </dsp:sp>
    <dsp:sp modelId="{8F4A924A-D8AE-43E3-B98B-29AA03B36DE5}">
      <dsp:nvSpPr>
        <dsp:cNvPr id="0" name=""/>
        <dsp:cNvSpPr/>
      </dsp:nvSpPr>
      <dsp:spPr>
        <a:xfrm>
          <a:off x="6052312" y="1937342"/>
          <a:ext cx="673607" cy="673607"/>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dirty="0"/>
        </a:p>
      </dsp:txBody>
      <dsp:txXfrm>
        <a:off x="6203874" y="1937342"/>
        <a:ext cx="370483" cy="506889"/>
      </dsp:txXfrm>
    </dsp:sp>
    <dsp:sp modelId="{2A3E839D-9490-452E-A45F-C3A320AC46FD}">
      <dsp:nvSpPr>
        <dsp:cNvPr id="0" name=""/>
        <dsp:cNvSpPr/>
      </dsp:nvSpPr>
      <dsp:spPr>
        <a:xfrm>
          <a:off x="6519672" y="3100323"/>
          <a:ext cx="673607" cy="673607"/>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dirty="0"/>
        </a:p>
      </dsp:txBody>
      <dsp:txXfrm>
        <a:off x="6671234" y="3100323"/>
        <a:ext cx="370483" cy="506889"/>
      </dsp:txXfrm>
    </dsp:sp>
    <dsp:sp modelId="{787FF71B-8C08-4A2D-8270-98703B50F3C0}">
      <dsp:nvSpPr>
        <dsp:cNvPr id="0" name=""/>
        <dsp:cNvSpPr/>
      </dsp:nvSpPr>
      <dsp:spPr>
        <a:xfrm>
          <a:off x="6987032" y="4292091"/>
          <a:ext cx="673607" cy="673607"/>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dirty="0"/>
        </a:p>
      </dsp:txBody>
      <dsp:txXfrm>
        <a:off x="7138594" y="4292091"/>
        <a:ext cx="370483" cy="506889"/>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383AF96-7981-484C-B7D0-FD445679E916}" type="datetimeFigureOut">
              <a:rPr lang="en-US" smtClean="0"/>
              <a:t>4/8/2024</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0FEE95E-B65E-4513-8E31-21CF450B875B}" type="slidenum">
              <a:rPr lang="en-US" smtClean="0"/>
              <a:t>‹#›</a:t>
            </a:fld>
            <a:endParaRPr lang="en-US" dirty="0"/>
          </a:p>
        </p:txBody>
      </p:sp>
    </p:spTree>
    <p:extLst>
      <p:ext uri="{BB962C8B-B14F-4D97-AF65-F5344CB8AC3E}">
        <p14:creationId xmlns:p14="http://schemas.microsoft.com/office/powerpoint/2010/main" val="28764541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89237403-F57F-462D-B5CC-2E9F461D485E}" type="datetimeFigureOut">
              <a:rPr lang="en-US"/>
              <a:pPr>
                <a:defRPr/>
              </a:pPr>
              <a:t>4/8/2024</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4BFE2B87-6C37-4E2B-B3CE-444FD0182DA1}" type="slidenum">
              <a:rPr lang="en-US"/>
              <a:pPr>
                <a:defRPr/>
              </a:pPr>
              <a:t>‹#›</a:t>
            </a:fld>
            <a:endParaRPr lang="en-US" dirty="0"/>
          </a:p>
        </p:txBody>
      </p:sp>
    </p:spTree>
    <p:extLst>
      <p:ext uri="{BB962C8B-B14F-4D97-AF65-F5344CB8AC3E}">
        <p14:creationId xmlns:p14="http://schemas.microsoft.com/office/powerpoint/2010/main" val="13415223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cdc.gov/sepsis/index.html"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cdc.gov/drugresistance/covid19.html"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break the chain of transmission of disease in facilities, it is important to follow infection prevention principles. This presentation will discuss the ways to minimize exposure to pathogens and review the various types of transmission-based precautions.</a:t>
            </a:r>
          </a:p>
        </p:txBody>
      </p:sp>
      <p:sp>
        <p:nvSpPr>
          <p:cNvPr id="4" name="Slide Number Placeholder 3"/>
          <p:cNvSpPr>
            <a:spLocks noGrp="1"/>
          </p:cNvSpPr>
          <p:nvPr>
            <p:ph type="sldNum" sz="quarter" idx="5"/>
          </p:nvPr>
        </p:nvSpPr>
        <p:spPr/>
        <p:txBody>
          <a:bodyPr/>
          <a:lstStyle/>
          <a:p>
            <a:pPr>
              <a:defRPr/>
            </a:pPr>
            <a:fld id="{4BFE2B87-6C37-4E2B-B3CE-444FD0182DA1}" type="slidenum">
              <a:rPr lang="en-US" smtClean="0"/>
              <a:pPr>
                <a:defRPr/>
              </a:pPr>
              <a:t>2</a:t>
            </a:fld>
            <a:endParaRPr lang="en-US" dirty="0"/>
          </a:p>
        </p:txBody>
      </p:sp>
    </p:spTree>
    <p:extLst>
      <p:ext uri="{BB962C8B-B14F-4D97-AF65-F5344CB8AC3E}">
        <p14:creationId xmlns:p14="http://schemas.microsoft.com/office/powerpoint/2010/main" val="41373189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Perhaps the single most important action needed to greatly slow down the development and spread of antibiotic-resistant infections is to change the way antibiotics are used. </a:t>
            </a:r>
          </a:p>
          <a:p>
            <a:r>
              <a:rPr lang="en-US" sz="1400" dirty="0"/>
              <a:t>READ SLIDE – </a:t>
            </a:r>
          </a:p>
          <a:p>
            <a:pPr marL="293551" indent="-293551">
              <a:buFont typeface="Arial" panose="020B0604020202020204" pitchFamily="34" charset="0"/>
              <a:buChar char="•"/>
            </a:pPr>
            <a:endParaRPr lang="en-US" sz="1400" dirty="0"/>
          </a:p>
          <a:p>
            <a:r>
              <a:rPr lang="en-US" sz="1400" dirty="0"/>
              <a:t>Stopping even some of the inappropriate and unnecessary use of antibiotics would help greatly in slowing down the spread of resistant bacteria. </a:t>
            </a:r>
          </a:p>
          <a:p>
            <a:endParaRPr lang="en-US" sz="1400" dirty="0"/>
          </a:p>
        </p:txBody>
      </p:sp>
      <p:sp>
        <p:nvSpPr>
          <p:cNvPr id="4" name="Slide Number Placeholder 3"/>
          <p:cNvSpPr>
            <a:spLocks noGrp="1"/>
          </p:cNvSpPr>
          <p:nvPr>
            <p:ph type="sldNum" sz="quarter" idx="10"/>
          </p:nvPr>
        </p:nvSpPr>
        <p:spPr/>
        <p:txBody>
          <a:bodyPr/>
          <a:lstStyle/>
          <a:p>
            <a:pPr>
              <a:defRPr/>
            </a:pPr>
            <a:fld id="{4E470106-2EAE-458A-8830-1E2077EB9DBC}" type="slidenum">
              <a:rPr lang="en-US" smtClean="0"/>
              <a:pPr>
                <a:defRPr/>
              </a:pPr>
              <a:t>13</a:t>
            </a:fld>
            <a:endParaRPr lang="en-US" dirty="0"/>
          </a:p>
        </p:txBody>
      </p:sp>
    </p:spTree>
    <p:extLst>
      <p:ext uri="{BB962C8B-B14F-4D97-AF65-F5344CB8AC3E}">
        <p14:creationId xmlns:p14="http://schemas.microsoft.com/office/powerpoint/2010/main" val="40790289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the 5 D’s of optimal antimicrobial therapy</a:t>
            </a:r>
          </a:p>
          <a:p>
            <a:r>
              <a:rPr lang="en-US" dirty="0"/>
              <a:t>Diagnosis Does the condition require antibiotic therapy? Drug Is the bacteria susceptible? Dose What is the recommended dose? Duration What is the recommended duration? De-escalation Can the antibiotic be switched from IV to oral?</a:t>
            </a:r>
          </a:p>
        </p:txBody>
      </p:sp>
      <p:sp>
        <p:nvSpPr>
          <p:cNvPr id="4" name="Slide Number Placeholder 3"/>
          <p:cNvSpPr>
            <a:spLocks noGrp="1"/>
          </p:cNvSpPr>
          <p:nvPr>
            <p:ph type="sldNum" sz="quarter" idx="5"/>
          </p:nvPr>
        </p:nvSpPr>
        <p:spPr/>
        <p:txBody>
          <a:bodyPr/>
          <a:lstStyle/>
          <a:p>
            <a:pPr>
              <a:defRPr/>
            </a:pPr>
            <a:fld id="{4BFE2B87-6C37-4E2B-B3CE-444FD0182DA1}" type="slidenum">
              <a:rPr lang="en-US" smtClean="0"/>
              <a:pPr>
                <a:defRPr/>
              </a:pPr>
              <a:t>15</a:t>
            </a:fld>
            <a:endParaRPr lang="en-US" dirty="0"/>
          </a:p>
        </p:txBody>
      </p:sp>
    </p:spTree>
    <p:extLst>
      <p:ext uri="{BB962C8B-B14F-4D97-AF65-F5344CB8AC3E}">
        <p14:creationId xmlns:p14="http://schemas.microsoft.com/office/powerpoint/2010/main" val="17819116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7708" y="4291409"/>
            <a:ext cx="5661660" cy="4369435"/>
          </a:xfrm>
        </p:spPr>
        <p:txBody>
          <a:bodyPr>
            <a:normAutofit/>
          </a:bodyPr>
          <a:lstStyle/>
          <a:p>
            <a:r>
              <a:rPr lang="en-US" dirty="0"/>
              <a:t>The  national action plan filters down to the state and individual LTCF level</a:t>
            </a:r>
          </a:p>
          <a:p>
            <a:r>
              <a:rPr lang="en-US" dirty="0"/>
              <a:t> Dept. HHS- CMS – published Federal Register Oct. 4, 2016</a:t>
            </a:r>
          </a:p>
          <a:p>
            <a:r>
              <a:rPr lang="en-US" dirty="0"/>
              <a:t>Updates all  nursing home requirements  including the IC section.</a:t>
            </a:r>
          </a:p>
          <a:p>
            <a:r>
              <a:rPr lang="en-US" dirty="0"/>
              <a:t>New terminology-</a:t>
            </a:r>
          </a:p>
          <a:p>
            <a:r>
              <a:rPr lang="en-US" dirty="0"/>
              <a:t> READ SLIDE</a:t>
            </a:r>
          </a:p>
          <a:p>
            <a:endParaRPr lang="en-US" dirty="0"/>
          </a:p>
          <a:p>
            <a:r>
              <a:rPr lang="en-US" dirty="0"/>
              <a:t>The Centers for Medicare &amp; Medicaid Services (CMS) published a final rule titled Medicare and Medicaid Programs; Reform of Requirements for Long-Term Care Facilities on October 4, 2016. The final rule requires an antibiotic stewardship program that includes antibiotic use protocols and systems for monitoring antibiotic use and recording incidents identified under the facility’s infection prevention and control program (IPCP) and the corrective actions taken by the facility.</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6EB0FE78-9040-44CB-9031-7ED3388204F6}" type="slidenum">
              <a:rPr lang="en-US" smtClean="0"/>
              <a:pPr>
                <a:defRPr/>
              </a:pPr>
              <a:t>16</a:t>
            </a:fld>
            <a:endParaRPr lang="en-US" dirty="0"/>
          </a:p>
        </p:txBody>
      </p:sp>
    </p:spTree>
    <p:extLst>
      <p:ext uri="{BB962C8B-B14F-4D97-AF65-F5344CB8AC3E}">
        <p14:creationId xmlns:p14="http://schemas.microsoft.com/office/powerpoint/2010/main" val="42887824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pPr marL="342900" marR="0" lvl="0" indent="-342900" algn="l" defTabSz="914400" rtl="0" eaLnBrk="1" fontAlgn="base" latinLnBrk="0" hangingPunct="1">
              <a:lnSpc>
                <a:spcPct val="100000"/>
              </a:lnSpc>
              <a:spcBef>
                <a:spcPts val="1200"/>
              </a:spcBef>
              <a:spcAft>
                <a:spcPct val="0"/>
              </a:spcAft>
              <a:buClr>
                <a:srgbClr val="415765"/>
              </a:buClr>
              <a:buSzTx/>
              <a:buFont typeface="Wingdings" panose="05000000000000000000" pitchFamily="2" charset="2"/>
              <a:buChar char="§"/>
              <a:tabLst/>
              <a:defRPr/>
            </a:pPr>
            <a:r>
              <a:rPr lang="en-US" sz="6000" dirty="0"/>
              <a:t>What Does Antimicrobial Stewardship Look Like?</a:t>
            </a:r>
            <a:endParaRPr kumimoji="0" lang="en-US" sz="2800" b="0" i="0" u="none" strike="noStrike" kern="1200" cap="none" spc="0" normalizeH="0" baseline="0" noProof="0" dirty="0">
              <a:ln>
                <a:noFill/>
              </a:ln>
              <a:solidFill>
                <a:srgbClr val="111216"/>
              </a:solidFill>
              <a:effectLst/>
              <a:uLnTx/>
              <a:uFillTx/>
              <a:latin typeface="Lucida Sans" panose="020B0602030504020204" pitchFamily="34" charset="0"/>
              <a:ea typeface="+mn-ea"/>
              <a:cs typeface="Arial" panose="020B0604020202020204" pitchFamily="34" charset="0"/>
            </a:endParaRPr>
          </a:p>
          <a:p>
            <a:pPr marL="342900" marR="0" lvl="0" indent="-342900" algn="l" defTabSz="914400" rtl="0" eaLnBrk="1" fontAlgn="base" latinLnBrk="0" hangingPunct="1">
              <a:lnSpc>
                <a:spcPct val="100000"/>
              </a:lnSpc>
              <a:spcBef>
                <a:spcPts val="1200"/>
              </a:spcBef>
              <a:spcAft>
                <a:spcPct val="0"/>
              </a:spcAft>
              <a:buClr>
                <a:srgbClr val="415765"/>
              </a:buClr>
              <a:buSzTx/>
              <a:buFont typeface="Wingdings" panose="05000000000000000000" pitchFamily="2" charset="2"/>
              <a:buChar char="§"/>
              <a:tabLst/>
              <a:defRPr/>
            </a:pPr>
            <a:r>
              <a:rPr kumimoji="0" lang="en-US" sz="2800" b="0" i="0" u="none" strike="noStrike" kern="1200" cap="none" spc="0" normalizeH="0" baseline="0" noProof="0" dirty="0">
                <a:ln>
                  <a:noFill/>
                </a:ln>
                <a:solidFill>
                  <a:srgbClr val="111216"/>
                </a:solidFill>
                <a:effectLst/>
                <a:uLnTx/>
                <a:uFillTx/>
                <a:latin typeface="Lucida Sans" panose="020B0602030504020204" pitchFamily="34" charset="0"/>
                <a:ea typeface="+mn-ea"/>
                <a:cs typeface="Arial" panose="020B0604020202020204" pitchFamily="34" charset="0"/>
              </a:rPr>
              <a:t>Standardized process for eliciting information and communicating a change in resident condition from nursing assistants to nurses • Standardized processes for communicating clinical information from nurses to providers • Standardized protocols for lab testing • Standardized treatment algorithms • Evidence-based recommendations (ex: Loeb, 2001) • Processes must work in the facility • Start small; trial and error will determine what fits for the facility • Integrate into existing systems</a:t>
            </a:r>
          </a:p>
          <a:p>
            <a:endParaRPr lang="en-US" dirty="0"/>
          </a:p>
        </p:txBody>
      </p:sp>
      <p:sp>
        <p:nvSpPr>
          <p:cNvPr id="4" name="Slide Number Placeholder 3"/>
          <p:cNvSpPr>
            <a:spLocks noGrp="1"/>
          </p:cNvSpPr>
          <p:nvPr>
            <p:ph type="sldNum" sz="quarter" idx="5"/>
          </p:nvPr>
        </p:nvSpPr>
        <p:spPr/>
        <p:txBody>
          <a:bodyPr/>
          <a:lstStyle/>
          <a:p>
            <a:pPr>
              <a:defRPr/>
            </a:pPr>
            <a:fld id="{4BFE2B87-6C37-4E2B-B3CE-444FD0182DA1}" type="slidenum">
              <a:rPr lang="en-US" smtClean="0"/>
              <a:pPr>
                <a:defRPr/>
              </a:pPr>
              <a:t>17</a:t>
            </a:fld>
            <a:endParaRPr lang="en-US" dirty="0"/>
          </a:p>
        </p:txBody>
      </p:sp>
    </p:spTree>
    <p:extLst>
      <p:ext uri="{BB962C8B-B14F-4D97-AF65-F5344CB8AC3E}">
        <p14:creationId xmlns:p14="http://schemas.microsoft.com/office/powerpoint/2010/main" val="21887554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a:t>The core elements of a stewardship plan goes far beyond just writing a plan. The CDC has identified the following as necessary to a successful antibiotic stewardship program.</a:t>
            </a:r>
          </a:p>
          <a:p>
            <a:r>
              <a:rPr lang="en-US" dirty="0"/>
              <a:t>READ SLIDE </a:t>
            </a:r>
          </a:p>
          <a:p>
            <a:pPr algn="l"/>
            <a:r>
              <a:rPr lang="en-US" b="1" i="0" dirty="0">
                <a:solidFill>
                  <a:srgbClr val="333333"/>
                </a:solidFill>
                <a:effectLst/>
                <a:latin typeface="Open Sans" panose="020B0606030504020204" pitchFamily="34" charset="0"/>
              </a:rPr>
              <a:t>Here is a summary of the core elements for antibiotic stewardship in nursing homes:</a:t>
            </a:r>
            <a:endParaRPr lang="en-US" b="0" i="0" dirty="0">
              <a:solidFill>
                <a:srgbClr val="333333"/>
              </a:solidFill>
              <a:effectLst/>
              <a:latin typeface="Open Sans" panose="020B0606030504020204" pitchFamily="34" charset="0"/>
            </a:endParaRPr>
          </a:p>
          <a:p>
            <a:pPr algn="l">
              <a:buFont typeface="Arial" panose="020B0604020202020204" pitchFamily="34" charset="0"/>
              <a:buChar char="•"/>
            </a:pPr>
            <a:r>
              <a:rPr lang="en-US" b="1" i="0" dirty="0">
                <a:solidFill>
                  <a:srgbClr val="333333"/>
                </a:solidFill>
                <a:effectLst/>
                <a:latin typeface="Open Sans" panose="020B0606030504020204" pitchFamily="34" charset="0"/>
              </a:rPr>
              <a:t>Leadership commitment:</a:t>
            </a:r>
            <a:endParaRPr lang="en-US" b="0" i="0" dirty="0">
              <a:solidFill>
                <a:srgbClr val="333333"/>
              </a:solidFill>
              <a:effectLst/>
              <a:latin typeface="Open Sans" panose="020B0606030504020204" pitchFamily="34" charset="0"/>
            </a:endParaRPr>
          </a:p>
          <a:p>
            <a:pPr marL="742950" lvl="1" indent="-285750" algn="l">
              <a:buFont typeface="Arial" panose="020B0604020202020204" pitchFamily="34" charset="0"/>
              <a:buChar char="•"/>
            </a:pPr>
            <a:r>
              <a:rPr lang="en-US" b="0" i="0" dirty="0">
                <a:solidFill>
                  <a:srgbClr val="333333"/>
                </a:solidFill>
                <a:effectLst/>
                <a:latin typeface="Open Sans" panose="020B0606030504020204" pitchFamily="34" charset="0"/>
              </a:rPr>
              <a:t>Demonstrate support and commitment to safe and appropriate antibiotic use in your facility.</a:t>
            </a:r>
          </a:p>
          <a:p>
            <a:pPr algn="l">
              <a:buFont typeface="Arial" panose="020B0604020202020204" pitchFamily="34" charset="0"/>
              <a:buChar char="•"/>
            </a:pPr>
            <a:r>
              <a:rPr lang="en-US" b="1" i="0" dirty="0">
                <a:solidFill>
                  <a:srgbClr val="333333"/>
                </a:solidFill>
                <a:effectLst/>
                <a:latin typeface="Open Sans" panose="020B0606030504020204" pitchFamily="34" charset="0"/>
              </a:rPr>
              <a:t>Accountability:</a:t>
            </a:r>
            <a:endParaRPr lang="en-US" b="0" i="0" dirty="0">
              <a:solidFill>
                <a:srgbClr val="333333"/>
              </a:solidFill>
              <a:effectLst/>
              <a:latin typeface="Open Sans" panose="020B0606030504020204" pitchFamily="34" charset="0"/>
            </a:endParaRPr>
          </a:p>
          <a:p>
            <a:pPr marL="742950" lvl="1" indent="-285750" algn="l">
              <a:buFont typeface="Arial" panose="020B0604020202020204" pitchFamily="34" charset="0"/>
              <a:buChar char="•"/>
            </a:pPr>
            <a:r>
              <a:rPr lang="en-US" b="0" i="0" dirty="0">
                <a:solidFill>
                  <a:srgbClr val="333333"/>
                </a:solidFill>
                <a:effectLst/>
                <a:latin typeface="Open Sans" panose="020B0606030504020204" pitchFamily="34" charset="0"/>
              </a:rPr>
              <a:t>Identify physician, nursing, and pharmacy leads responsible for promoting and overseeing antibiotic stewardship activities in your facility.</a:t>
            </a:r>
          </a:p>
          <a:p>
            <a:pPr algn="l">
              <a:buFont typeface="Arial" panose="020B0604020202020204" pitchFamily="34" charset="0"/>
              <a:buChar char="•"/>
            </a:pPr>
            <a:r>
              <a:rPr lang="en-US" b="1" i="0" dirty="0">
                <a:solidFill>
                  <a:srgbClr val="333333"/>
                </a:solidFill>
                <a:effectLst/>
                <a:latin typeface="Open Sans" panose="020B0606030504020204" pitchFamily="34" charset="0"/>
              </a:rPr>
              <a:t>Drug expertise:</a:t>
            </a:r>
            <a:endParaRPr lang="en-US" b="0" i="0" dirty="0">
              <a:solidFill>
                <a:srgbClr val="333333"/>
              </a:solidFill>
              <a:effectLst/>
              <a:latin typeface="Open Sans" panose="020B0606030504020204" pitchFamily="34" charset="0"/>
            </a:endParaRPr>
          </a:p>
          <a:p>
            <a:pPr marL="742950" lvl="1" indent="-285750" algn="l">
              <a:buFont typeface="Arial" panose="020B0604020202020204" pitchFamily="34" charset="0"/>
              <a:buChar char="•"/>
            </a:pPr>
            <a:r>
              <a:rPr lang="en-US" b="0" i="0" dirty="0">
                <a:solidFill>
                  <a:srgbClr val="333333"/>
                </a:solidFill>
                <a:effectLst/>
                <a:latin typeface="Open Sans" panose="020B0606030504020204" pitchFamily="34" charset="0"/>
              </a:rPr>
              <a:t>Establish access to consultant pharmacists or other individuals with experience or training in antibiotic stewardship for your facility.</a:t>
            </a:r>
          </a:p>
          <a:p>
            <a:pPr algn="l">
              <a:buFont typeface="Arial" panose="020B0604020202020204" pitchFamily="34" charset="0"/>
              <a:buChar char="•"/>
            </a:pPr>
            <a:r>
              <a:rPr lang="en-US" b="1" i="0" dirty="0">
                <a:solidFill>
                  <a:srgbClr val="333333"/>
                </a:solidFill>
                <a:effectLst/>
                <a:latin typeface="Open Sans" panose="020B0606030504020204" pitchFamily="34" charset="0"/>
              </a:rPr>
              <a:t>Action:</a:t>
            </a:r>
            <a:endParaRPr lang="en-US" b="0" i="0" dirty="0">
              <a:solidFill>
                <a:srgbClr val="333333"/>
              </a:solidFill>
              <a:effectLst/>
              <a:latin typeface="Open Sans" panose="020B0606030504020204" pitchFamily="34" charset="0"/>
            </a:endParaRPr>
          </a:p>
          <a:p>
            <a:pPr marL="742950" lvl="1" indent="-285750" algn="l">
              <a:buFont typeface="Arial" panose="020B0604020202020204" pitchFamily="34" charset="0"/>
              <a:buChar char="•"/>
            </a:pPr>
            <a:r>
              <a:rPr lang="en-US" b="0" i="0" dirty="0">
                <a:solidFill>
                  <a:srgbClr val="333333"/>
                </a:solidFill>
                <a:effectLst/>
                <a:latin typeface="Open Sans" panose="020B0606030504020204" pitchFamily="34" charset="0"/>
              </a:rPr>
              <a:t>Implement at least one policy or practice to improve antibiotic use.</a:t>
            </a:r>
          </a:p>
          <a:p>
            <a:pPr algn="l">
              <a:buFont typeface="Arial" panose="020B0604020202020204" pitchFamily="34" charset="0"/>
              <a:buChar char="•"/>
            </a:pPr>
            <a:r>
              <a:rPr lang="en-US" b="1" i="0" dirty="0">
                <a:solidFill>
                  <a:srgbClr val="333333"/>
                </a:solidFill>
                <a:effectLst/>
                <a:latin typeface="Open Sans" panose="020B0606030504020204" pitchFamily="34" charset="0"/>
              </a:rPr>
              <a:t>Tracking:</a:t>
            </a:r>
            <a:endParaRPr lang="en-US" b="0" i="0" dirty="0">
              <a:solidFill>
                <a:srgbClr val="333333"/>
              </a:solidFill>
              <a:effectLst/>
              <a:latin typeface="Open Sans" panose="020B0606030504020204" pitchFamily="34" charset="0"/>
            </a:endParaRPr>
          </a:p>
          <a:p>
            <a:pPr marL="742950" lvl="1" indent="-285750" algn="l">
              <a:buFont typeface="Arial" panose="020B0604020202020204" pitchFamily="34" charset="0"/>
              <a:buChar char="•"/>
            </a:pPr>
            <a:r>
              <a:rPr lang="en-US" b="0" i="0" dirty="0">
                <a:solidFill>
                  <a:srgbClr val="333333"/>
                </a:solidFill>
                <a:effectLst/>
                <a:latin typeface="Open Sans" panose="020B0606030504020204" pitchFamily="34" charset="0"/>
              </a:rPr>
              <a:t>Monitor at least one process measure of antibiotic use and at least one outcome from antibiotic use in your facility.</a:t>
            </a:r>
          </a:p>
          <a:p>
            <a:pPr algn="l">
              <a:buFont typeface="Arial" panose="020B0604020202020204" pitchFamily="34" charset="0"/>
              <a:buChar char="•"/>
            </a:pPr>
            <a:r>
              <a:rPr lang="en-US" b="1" i="0" dirty="0">
                <a:solidFill>
                  <a:srgbClr val="333333"/>
                </a:solidFill>
                <a:effectLst/>
                <a:latin typeface="Open Sans" panose="020B0606030504020204" pitchFamily="34" charset="0"/>
              </a:rPr>
              <a:t>Reporting:</a:t>
            </a:r>
            <a:endParaRPr lang="en-US" b="0" i="0" dirty="0">
              <a:solidFill>
                <a:srgbClr val="333333"/>
              </a:solidFill>
              <a:effectLst/>
              <a:latin typeface="Open Sans" panose="020B0606030504020204" pitchFamily="34" charset="0"/>
            </a:endParaRPr>
          </a:p>
          <a:p>
            <a:pPr marL="742950" lvl="1" indent="-285750" algn="l">
              <a:buFont typeface="Arial" panose="020B0604020202020204" pitchFamily="34" charset="0"/>
              <a:buChar char="•"/>
            </a:pPr>
            <a:r>
              <a:rPr lang="en-US" b="0" i="0" dirty="0">
                <a:solidFill>
                  <a:srgbClr val="333333"/>
                </a:solidFill>
                <a:effectLst/>
                <a:latin typeface="Open Sans" panose="020B0606030504020204" pitchFamily="34" charset="0"/>
              </a:rPr>
              <a:t>Provide regular feedback on antibiotic use and resistance to prescribing clinicians, nursing staff, and other relevant staff.</a:t>
            </a:r>
          </a:p>
          <a:p>
            <a:pPr algn="l">
              <a:buFont typeface="Arial" panose="020B0604020202020204" pitchFamily="34" charset="0"/>
              <a:buChar char="•"/>
            </a:pPr>
            <a:r>
              <a:rPr lang="en-US" b="1" i="0" dirty="0">
                <a:solidFill>
                  <a:srgbClr val="333333"/>
                </a:solidFill>
                <a:effectLst/>
                <a:latin typeface="Open Sans" panose="020B0606030504020204" pitchFamily="34" charset="0"/>
              </a:rPr>
              <a:t>Education:</a:t>
            </a:r>
            <a:endParaRPr lang="en-US" b="0" i="0" dirty="0">
              <a:solidFill>
                <a:srgbClr val="333333"/>
              </a:solidFill>
              <a:effectLst/>
              <a:latin typeface="Open Sans" panose="020B0606030504020204" pitchFamily="34" charset="0"/>
            </a:endParaRPr>
          </a:p>
          <a:p>
            <a:pPr marL="742950" lvl="1" indent="-285750" algn="l">
              <a:buFont typeface="Arial" panose="020B0604020202020204" pitchFamily="34" charset="0"/>
              <a:buChar char="•"/>
            </a:pPr>
            <a:r>
              <a:rPr lang="en-US" b="0" i="0" dirty="0">
                <a:solidFill>
                  <a:srgbClr val="333333"/>
                </a:solidFill>
                <a:effectLst/>
                <a:latin typeface="Open Sans" panose="020B0606030504020204" pitchFamily="34" charset="0"/>
              </a:rPr>
              <a:t>Provide resources to clinicians, nursing staff, residents, and families about antibiotic resistance and opportunities for improving antibiotic use.</a:t>
            </a:r>
          </a:p>
          <a:p>
            <a:endParaRPr lang="en-US" dirty="0"/>
          </a:p>
          <a:p>
            <a:r>
              <a:rPr lang="en-US" dirty="0"/>
              <a:t> </a:t>
            </a:r>
          </a:p>
        </p:txBody>
      </p:sp>
      <p:sp>
        <p:nvSpPr>
          <p:cNvPr id="4" name="Slide Number Placeholder 3"/>
          <p:cNvSpPr>
            <a:spLocks noGrp="1"/>
          </p:cNvSpPr>
          <p:nvPr>
            <p:ph type="sldNum" sz="quarter" idx="10"/>
          </p:nvPr>
        </p:nvSpPr>
        <p:spPr/>
        <p:txBody>
          <a:bodyPr/>
          <a:lstStyle/>
          <a:p>
            <a:pPr>
              <a:defRPr/>
            </a:pPr>
            <a:fld id="{4BFE2B87-6C37-4E2B-B3CE-444FD0182DA1}" type="slidenum">
              <a:rPr lang="en-US" smtClean="0"/>
              <a:pPr>
                <a:defRPr/>
              </a:pPr>
              <a:t>18</a:t>
            </a:fld>
            <a:endParaRPr lang="en-US" dirty="0"/>
          </a:p>
        </p:txBody>
      </p:sp>
    </p:spTree>
    <p:extLst>
      <p:ext uri="{BB962C8B-B14F-4D97-AF65-F5344CB8AC3E}">
        <p14:creationId xmlns:p14="http://schemas.microsoft.com/office/powerpoint/2010/main" val="3185537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algn="l" fontAlgn="base">
              <a:buFont typeface="Arial" panose="020B0604020202020204" pitchFamily="34" charset="0"/>
              <a:buNone/>
            </a:pPr>
            <a:r>
              <a:rPr lang="en-US" b="0" i="0" dirty="0">
                <a:solidFill>
                  <a:srgbClr val="000000"/>
                </a:solidFill>
                <a:effectLst/>
                <a:latin typeface="HelveticaNeueLTW04-55Roman"/>
              </a:rPr>
              <a:t>The following topics will be covered in this AS series. (Read slide)</a:t>
            </a:r>
          </a:p>
          <a:p>
            <a:pPr algn="l" fontAlgn="base">
              <a:buFont typeface="Arial" panose="020B0604020202020204" pitchFamily="34" charset="0"/>
              <a:buChar char="•"/>
            </a:pPr>
            <a:endParaRPr lang="en-US" b="0" i="0" dirty="0">
              <a:solidFill>
                <a:srgbClr val="000000"/>
              </a:solidFill>
              <a:effectLst/>
              <a:latin typeface="HelveticaNeueLTW04-55Roman"/>
            </a:endParaRPr>
          </a:p>
          <a:p>
            <a:pPr algn="l" fontAlgn="base">
              <a:buFont typeface="Arial" panose="020B0604020202020204" pitchFamily="34" charset="0"/>
              <a:buChar char="•"/>
            </a:pPr>
            <a:r>
              <a:rPr lang="en-US" b="0" i="0" dirty="0">
                <a:solidFill>
                  <a:srgbClr val="000000"/>
                </a:solidFill>
                <a:effectLst/>
                <a:latin typeface="HelveticaNeueLTW04-55Roman"/>
              </a:rPr>
              <a:t>Avoid using antibiotics when bacterial infection is unlikely. Learn to recognize colonization and contamination in cultures and other etiologies of false positive diagnostic tests. Choose carefully when to send a diagnostic test for infection.  </a:t>
            </a:r>
          </a:p>
          <a:p>
            <a:pPr algn="l" fontAlgn="base">
              <a:buFont typeface="Arial" panose="020B0604020202020204" pitchFamily="34" charset="0"/>
              <a:buChar char="•"/>
            </a:pPr>
            <a:r>
              <a:rPr lang="en-US" b="0" i="0" dirty="0">
                <a:solidFill>
                  <a:srgbClr val="000000"/>
                </a:solidFill>
                <a:effectLst/>
                <a:latin typeface="HelveticaNeueLTW04-55Roman"/>
              </a:rPr>
              <a:t>Obtain appropriate cultures and other diagnostic testing when indicated.  </a:t>
            </a:r>
          </a:p>
          <a:p>
            <a:pPr algn="l" fontAlgn="base">
              <a:buFont typeface="Arial" panose="020B0604020202020204" pitchFamily="34" charset="0"/>
              <a:buChar char="•"/>
            </a:pPr>
            <a:r>
              <a:rPr lang="en-US" b="0" i="0" dirty="0">
                <a:solidFill>
                  <a:srgbClr val="000000"/>
                </a:solidFill>
                <a:effectLst/>
                <a:latin typeface="HelveticaNeueLTW04-55Roman"/>
              </a:rPr>
              <a:t>Select empiric antimicrobial therapy based on likely pathogens, using an antibiogram for guidance.  </a:t>
            </a:r>
          </a:p>
          <a:p>
            <a:pPr algn="l" fontAlgn="base">
              <a:buFont typeface="Arial" panose="020B0604020202020204" pitchFamily="34" charset="0"/>
              <a:buChar char="•"/>
            </a:pPr>
            <a:r>
              <a:rPr lang="en-US" b="0" i="0" dirty="0">
                <a:solidFill>
                  <a:srgbClr val="000000"/>
                </a:solidFill>
                <a:effectLst/>
                <a:latin typeface="HelveticaNeueLTW04-55Roman"/>
              </a:rPr>
              <a:t>Determine appropriate dose based on site and severity of infection, using BCH Empiric Antimicrobial Therapy Guidelines and Dosing Guidelines, or Lexi-Comp.  </a:t>
            </a:r>
          </a:p>
          <a:p>
            <a:pPr algn="l" fontAlgn="base">
              <a:buFont typeface="Arial" panose="020B0604020202020204" pitchFamily="34" charset="0"/>
              <a:buChar char="•"/>
            </a:pPr>
            <a:r>
              <a:rPr lang="en-US" b="0" i="0" dirty="0">
                <a:solidFill>
                  <a:srgbClr val="000000"/>
                </a:solidFill>
                <a:effectLst/>
                <a:latin typeface="HelveticaNeueLTW04-55Roman"/>
              </a:rPr>
              <a:t>Within 48-72 hours, re-evaluate therapy to target the likely diagnosis, and when available, based on culture and susceptibility data.  </a:t>
            </a:r>
          </a:p>
          <a:p>
            <a:pPr marL="742950" lvl="1" indent="-285750" algn="l" fontAlgn="base">
              <a:buFont typeface="Arial" panose="020B0604020202020204" pitchFamily="34" charset="0"/>
              <a:buChar char="•"/>
            </a:pPr>
            <a:r>
              <a:rPr lang="en-US" b="0" i="0" dirty="0">
                <a:solidFill>
                  <a:srgbClr val="000000"/>
                </a:solidFill>
                <a:effectLst/>
                <a:latin typeface="HelveticaNeueLTW04-55Roman"/>
              </a:rPr>
              <a:t>If a specific source or pathogen is not identified it is recommended to de-escalate therapy in most circumstances </a:t>
            </a:r>
          </a:p>
          <a:p>
            <a:pPr marL="742950" lvl="1" indent="-285750" algn="l" fontAlgn="base">
              <a:buFont typeface="Arial" panose="020B0604020202020204" pitchFamily="34" charset="0"/>
              <a:buChar char="•"/>
            </a:pPr>
            <a:r>
              <a:rPr lang="en-US" b="0" i="0" dirty="0">
                <a:solidFill>
                  <a:srgbClr val="000000"/>
                </a:solidFill>
                <a:effectLst/>
                <a:latin typeface="HelveticaNeueLTW04-55Roman"/>
              </a:rPr>
              <a:t>Discontinue antimicrobials when an indication no longer exists (e.g. vancomycin if cultures do not show MRSA). </a:t>
            </a:r>
          </a:p>
          <a:p>
            <a:pPr marL="742950" lvl="1" indent="-285750" algn="l" fontAlgn="base">
              <a:buFont typeface="Arial" panose="020B0604020202020204" pitchFamily="34" charset="0"/>
              <a:buChar char="•"/>
            </a:pPr>
            <a:r>
              <a:rPr lang="en-US" b="0" i="0" dirty="0">
                <a:solidFill>
                  <a:srgbClr val="000000"/>
                </a:solidFill>
                <a:effectLst/>
                <a:latin typeface="HelveticaNeueLTW04-55Roman"/>
              </a:rPr>
              <a:t>Use the narrowest regimen likely to be effective.  </a:t>
            </a:r>
          </a:p>
          <a:p>
            <a:pPr algn="l" fontAlgn="base">
              <a:buFont typeface="Arial" panose="020B0604020202020204" pitchFamily="34" charset="0"/>
              <a:buChar char="•"/>
            </a:pPr>
            <a:r>
              <a:rPr lang="en-US" b="0" i="0" dirty="0">
                <a:solidFill>
                  <a:srgbClr val="000000"/>
                </a:solidFill>
                <a:effectLst/>
                <a:latin typeface="HelveticaNeueLTW04-55Roman"/>
              </a:rPr>
              <a:t>Switch from IV to enteral therapy as soon as it is clinically appropriate.  </a:t>
            </a:r>
          </a:p>
          <a:p>
            <a:pPr algn="l" fontAlgn="base">
              <a:buFont typeface="Arial" panose="020B0604020202020204" pitchFamily="34" charset="0"/>
              <a:buChar char="•"/>
            </a:pPr>
            <a:r>
              <a:rPr lang="en-US" b="0" i="0" dirty="0">
                <a:solidFill>
                  <a:srgbClr val="000000"/>
                </a:solidFill>
                <a:effectLst/>
                <a:latin typeface="HelveticaNeueLTW04-55Roman"/>
              </a:rPr>
              <a:t>Treat with the shortest duration of therapy that is likely to be effective for the presumed or proven infection.  </a:t>
            </a:r>
          </a:p>
          <a:p>
            <a:pPr algn="l" fontAlgn="base">
              <a:buFont typeface="Arial" panose="020B0604020202020204" pitchFamily="34" charset="0"/>
              <a:buChar char="•"/>
            </a:pPr>
            <a:endParaRPr lang="en-US" b="0" i="0" dirty="0">
              <a:solidFill>
                <a:srgbClr val="000000"/>
              </a:solidFill>
              <a:effectLst/>
              <a:latin typeface="HelveticaNeueLTW04-55Roman"/>
            </a:endParaRPr>
          </a:p>
          <a:p>
            <a:pPr algn="l" fontAlgn="base">
              <a:buFont typeface="Arial" panose="020B0604020202020204" pitchFamily="34" charset="0"/>
              <a:buChar char="•"/>
            </a:pPr>
            <a:r>
              <a:rPr lang="en-US" b="0" i="0" dirty="0">
                <a:solidFill>
                  <a:srgbClr val="000000"/>
                </a:solidFill>
                <a:effectLst/>
                <a:latin typeface="HelveticaNeueLTW04-55Roman"/>
              </a:rPr>
              <a:t>The next webinar will be held on Thursday, March 9</a:t>
            </a:r>
            <a:r>
              <a:rPr lang="en-US" b="0" i="0" baseline="30000" dirty="0">
                <a:solidFill>
                  <a:srgbClr val="000000"/>
                </a:solidFill>
                <a:effectLst/>
                <a:latin typeface="HelveticaNeueLTW04-55Roman"/>
              </a:rPr>
              <a:t>th</a:t>
            </a:r>
            <a:r>
              <a:rPr lang="en-US" b="0" i="0" dirty="0">
                <a:solidFill>
                  <a:srgbClr val="000000"/>
                </a:solidFill>
                <a:effectLst/>
                <a:latin typeface="HelveticaNeueLTW04-55Roman"/>
              </a:rPr>
              <a:t> at 1230 and will discuss the types of Antimicrobials (Christine)</a:t>
            </a:r>
          </a:p>
          <a:p>
            <a:pPr algn="l" fontAlgn="base">
              <a:buFont typeface="Arial" panose="020B0604020202020204" pitchFamily="34" charset="0"/>
              <a:buChar char="•"/>
            </a:pPr>
            <a:r>
              <a:rPr lang="en-US" b="0" i="0" dirty="0">
                <a:solidFill>
                  <a:srgbClr val="000000"/>
                </a:solidFill>
                <a:effectLst/>
                <a:latin typeface="HelveticaNeueLTW04-55Roman"/>
              </a:rPr>
              <a:t>A.	Antibacterials</a:t>
            </a:r>
          </a:p>
          <a:p>
            <a:pPr algn="l" fontAlgn="base">
              <a:buFont typeface="Arial" panose="020B0604020202020204" pitchFamily="34" charset="0"/>
              <a:buChar char="•"/>
            </a:pPr>
            <a:r>
              <a:rPr lang="en-US" b="0" i="0" dirty="0">
                <a:solidFill>
                  <a:srgbClr val="000000"/>
                </a:solidFill>
                <a:effectLst/>
                <a:latin typeface="HelveticaNeueLTW04-55Roman"/>
              </a:rPr>
              <a:t>B.	Antivirals</a:t>
            </a:r>
          </a:p>
          <a:p>
            <a:pPr algn="l" fontAlgn="base">
              <a:buFont typeface="Arial" panose="020B0604020202020204" pitchFamily="34" charset="0"/>
              <a:buChar char="•"/>
            </a:pPr>
            <a:r>
              <a:rPr lang="en-US" b="0" i="0" dirty="0">
                <a:solidFill>
                  <a:srgbClr val="000000"/>
                </a:solidFill>
                <a:effectLst/>
                <a:latin typeface="HelveticaNeueLTW04-55Roman"/>
              </a:rPr>
              <a:t>C.	Antifungal</a:t>
            </a:r>
          </a:p>
          <a:p>
            <a:pPr algn="l" fontAlgn="base">
              <a:buFont typeface="Arial" panose="020B0604020202020204" pitchFamily="34" charset="0"/>
              <a:buChar char="•"/>
            </a:pPr>
            <a:endParaRPr lang="en-US" b="0" i="0" dirty="0">
              <a:solidFill>
                <a:srgbClr val="000000"/>
              </a:solidFill>
              <a:effectLst/>
              <a:latin typeface="HelveticaNeueLTW04-55Roman"/>
            </a:endParaRPr>
          </a:p>
          <a:p>
            <a:endParaRPr lang="en-US" dirty="0"/>
          </a:p>
        </p:txBody>
      </p:sp>
      <p:sp>
        <p:nvSpPr>
          <p:cNvPr id="4" name="Slide Number Placeholder 3"/>
          <p:cNvSpPr>
            <a:spLocks noGrp="1"/>
          </p:cNvSpPr>
          <p:nvPr>
            <p:ph type="sldNum" sz="quarter" idx="5"/>
          </p:nvPr>
        </p:nvSpPr>
        <p:spPr/>
        <p:txBody>
          <a:bodyPr/>
          <a:lstStyle/>
          <a:p>
            <a:pPr>
              <a:defRPr/>
            </a:pPr>
            <a:fld id="{4BFE2B87-6C37-4E2B-B3CE-444FD0182DA1}" type="slidenum">
              <a:rPr lang="en-US" smtClean="0"/>
              <a:pPr>
                <a:defRPr/>
              </a:pPr>
              <a:t>19</a:t>
            </a:fld>
            <a:endParaRPr lang="en-US" dirty="0"/>
          </a:p>
        </p:txBody>
      </p:sp>
    </p:spTree>
    <p:extLst>
      <p:ext uri="{BB962C8B-B14F-4D97-AF65-F5344CB8AC3E}">
        <p14:creationId xmlns:p14="http://schemas.microsoft.com/office/powerpoint/2010/main" val="12671914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CDC developed a listing of organisms ranks by their threat to public health. I am going to focus on the MDROs seen in PA facilities and other high risk organisms easily transmitted in LTC facilities or capable of triggering an outbreak.</a:t>
            </a:r>
          </a:p>
        </p:txBody>
      </p:sp>
      <p:sp>
        <p:nvSpPr>
          <p:cNvPr id="4" name="Slide Number Placeholder 3"/>
          <p:cNvSpPr>
            <a:spLocks noGrp="1"/>
          </p:cNvSpPr>
          <p:nvPr>
            <p:ph type="sldNum" sz="quarter" idx="5"/>
          </p:nvPr>
        </p:nvSpPr>
        <p:spPr/>
        <p:txBody>
          <a:bodyPr/>
          <a:lstStyle/>
          <a:p>
            <a:pPr>
              <a:defRPr/>
            </a:pPr>
            <a:fld id="{4BFE2B87-6C37-4E2B-B3CE-444FD0182DA1}" type="slidenum">
              <a:rPr lang="en-US" smtClean="0"/>
              <a:pPr>
                <a:defRPr/>
              </a:pPr>
              <a:t>21</a:t>
            </a:fld>
            <a:endParaRPr lang="en-US" dirty="0"/>
          </a:p>
        </p:txBody>
      </p:sp>
    </p:spTree>
    <p:extLst>
      <p:ext uri="{BB962C8B-B14F-4D97-AF65-F5344CB8AC3E}">
        <p14:creationId xmlns:p14="http://schemas.microsoft.com/office/powerpoint/2010/main" val="34025044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dirty="0"/>
              <a:t>Methicillin-resistant Staphylococcus aureus (MRSA) infection is caused by a type of staph bacteria that's become resistant to many of the antibiotics used to treat ordinary staph infections.</a:t>
            </a:r>
          </a:p>
          <a:p>
            <a:r>
              <a:rPr lang="en-US" dirty="0"/>
              <a:t>Listed by CDC as serious threat</a:t>
            </a:r>
          </a:p>
          <a:p>
            <a:r>
              <a:rPr lang="en-US" dirty="0"/>
              <a:t>Most methicillin-resistant Staphylococcus aureus (MRSA) infections occur in people who've been in hospitals or other health care settings, such as nursing homes and dialysis centers. When it occurs in these settings, it's known as health care-associated (HA-MRSA). health care-associated methicillin-resistant Staphylococcus aureus (HA-MRSA) infections usually are associated with invasive procedures or devices, such as surgeries, intravenous tubing or artificial joints. HA-MRSA can spread by health care workers touching people with unclean hands or people touching unclean surfaces.</a:t>
            </a:r>
          </a:p>
          <a:p>
            <a:endParaRPr lang="en-US" dirty="0"/>
          </a:p>
          <a:p>
            <a:r>
              <a:rPr lang="en-US" dirty="0"/>
              <a:t>Another type of infection has occurred in the wider community — among healthy people. This form, community-associated (CA-MRSA), often begins as a painful skin boil. It's usually spread by skin-to-skin contact. At-risk populations include groups such as high school wrestlers, child care workers and people who live in crowded conditions.</a:t>
            </a:r>
          </a:p>
          <a:p>
            <a:endParaRPr lang="en-US" dirty="0"/>
          </a:p>
          <a:p>
            <a:r>
              <a:rPr lang="en-US" dirty="0"/>
              <a:t>MRSA stands for methicillin-resistant Staphylococcus aureus, a type of bacteria that is resistant to several antibiotics.</a:t>
            </a:r>
          </a:p>
          <a:p>
            <a:endParaRPr lang="en-US" dirty="0"/>
          </a:p>
          <a:p>
            <a:r>
              <a:rPr lang="en-US" dirty="0"/>
              <a:t>Two categories of MRSA are:</a:t>
            </a:r>
          </a:p>
          <a:p>
            <a:endParaRPr lang="en-US" dirty="0"/>
          </a:p>
          <a:p>
            <a:r>
              <a:rPr lang="en-US" dirty="0"/>
              <a:t>Hospital-associated (HA): HA-MRSA refers to MRSA infections that are associated with healthcare settings, such as hospitals and nursing homes.</a:t>
            </a:r>
          </a:p>
          <a:p>
            <a:r>
              <a:rPr lang="en-US" dirty="0"/>
              <a:t>Community-associated (CA): CA-MRSA infections are those that occur in people who have not had a recent hospitalization or other contact with the healthcare system.</a:t>
            </a:r>
          </a:p>
          <a:p>
            <a:endParaRPr lang="en-US" dirty="0"/>
          </a:p>
          <a:p>
            <a:pPr algn="l"/>
            <a:r>
              <a:rPr lang="en-US" b="1" i="0" dirty="0">
                <a:solidFill>
                  <a:srgbClr val="222222"/>
                </a:solidFill>
                <a:effectLst/>
                <a:latin typeface="Open Sans" panose="020B0606030504020204" pitchFamily="34" charset="0"/>
              </a:rPr>
              <a:t>Outpatient Settings</a:t>
            </a:r>
            <a:endParaRPr lang="en-US" b="0" i="0" dirty="0">
              <a:solidFill>
                <a:srgbClr val="222222"/>
              </a:solidFill>
              <a:effectLst/>
              <a:latin typeface="Open Sans" panose="020B0606030504020204" pitchFamily="34" charset="0"/>
            </a:endParaRPr>
          </a:p>
          <a:p>
            <a:pPr algn="l"/>
            <a:r>
              <a:rPr lang="en-US" b="0" i="0" dirty="0">
                <a:solidFill>
                  <a:srgbClr val="000000"/>
                </a:solidFill>
                <a:effectLst/>
                <a:latin typeface="Open Sans" panose="020B0606030504020204" pitchFamily="34" charset="0"/>
              </a:rPr>
              <a:t>In the community (where you live, work, shop, and go to school), MRSA most often causes skin infections. In some cases, it causes pneumonia (lung infection) and other infections. If left untreated, MRSA infections can become severe and cause </a:t>
            </a:r>
            <a:r>
              <a:rPr lang="en-US" b="0" i="0" u="sng" dirty="0">
                <a:solidFill>
                  <a:srgbClr val="075290"/>
                </a:solidFill>
                <a:effectLst/>
                <a:latin typeface="Open Sans" panose="020B0606030504020204" pitchFamily="34" charset="0"/>
                <a:hlinkClick r:id="rId3"/>
              </a:rPr>
              <a:t>sepsis</a:t>
            </a:r>
            <a:r>
              <a:rPr lang="en-US" b="0" i="0" dirty="0">
                <a:solidFill>
                  <a:srgbClr val="000000"/>
                </a:solidFill>
                <a:effectLst/>
                <a:latin typeface="Open Sans" panose="020B0606030504020204" pitchFamily="34" charset="0"/>
              </a:rPr>
              <a:t>—the body’s extreme response to an infection.</a:t>
            </a:r>
          </a:p>
          <a:p>
            <a:pPr algn="l"/>
            <a:endParaRPr lang="en-US" b="1" i="0" dirty="0">
              <a:solidFill>
                <a:srgbClr val="000000"/>
              </a:solidFill>
              <a:effectLst/>
              <a:latin typeface="Open Sans" panose="020B0606030504020204" pitchFamily="34" charset="0"/>
            </a:endParaRPr>
          </a:p>
          <a:p>
            <a:pPr algn="l"/>
            <a:r>
              <a:rPr lang="en-US" b="1" i="0" dirty="0">
                <a:solidFill>
                  <a:srgbClr val="000000"/>
                </a:solidFill>
                <a:effectLst/>
                <a:latin typeface="Open Sans" panose="020B0606030504020204" pitchFamily="34" charset="0"/>
              </a:rPr>
              <a:t>In Healthcare Settings</a:t>
            </a:r>
          </a:p>
          <a:p>
            <a:pPr algn="l"/>
            <a:r>
              <a:rPr lang="en-US" b="0" i="0" dirty="0">
                <a:solidFill>
                  <a:srgbClr val="000000"/>
                </a:solidFill>
                <a:effectLst/>
                <a:latin typeface="Open Sans" panose="020B0606030504020204" pitchFamily="34" charset="0"/>
              </a:rPr>
              <a:t>In places such as a hospital or nursing home, MRSA can cause severe problems such as bloodstream infections, pneumonia, or surgical site infections.</a:t>
            </a:r>
          </a:p>
          <a:p>
            <a:pPr algn="l"/>
            <a:endParaRPr lang="en-US" b="0" i="0" dirty="0">
              <a:solidFill>
                <a:srgbClr val="000000"/>
              </a:solidFill>
              <a:effectLst/>
              <a:latin typeface="Open Sans" panose="020B0606030504020204" pitchFamily="34" charset="0"/>
            </a:endParaRPr>
          </a:p>
          <a:p>
            <a:endParaRPr lang="en-US" dirty="0"/>
          </a:p>
        </p:txBody>
      </p:sp>
      <p:sp>
        <p:nvSpPr>
          <p:cNvPr id="4" name="Slide Number Placeholder 3"/>
          <p:cNvSpPr>
            <a:spLocks noGrp="1"/>
          </p:cNvSpPr>
          <p:nvPr>
            <p:ph type="sldNum" sz="quarter" idx="5"/>
          </p:nvPr>
        </p:nvSpPr>
        <p:spPr/>
        <p:txBody>
          <a:bodyPr/>
          <a:lstStyle/>
          <a:p>
            <a:pPr>
              <a:defRPr/>
            </a:pPr>
            <a:fld id="{4BFE2B87-6C37-4E2B-B3CE-444FD0182DA1}" type="slidenum">
              <a:rPr lang="en-US" smtClean="0"/>
              <a:pPr>
                <a:defRPr/>
              </a:pPr>
              <a:t>23</a:t>
            </a:fld>
            <a:endParaRPr lang="en-US" dirty="0"/>
          </a:p>
        </p:txBody>
      </p:sp>
    </p:spTree>
    <p:extLst>
      <p:ext uri="{BB962C8B-B14F-4D97-AF65-F5344CB8AC3E}">
        <p14:creationId xmlns:p14="http://schemas.microsoft.com/office/powerpoint/2010/main" val="5401322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t>General Information about VISA/VRSA</a:t>
            </a:r>
          </a:p>
          <a:p>
            <a:endParaRPr lang="en-US" dirty="0"/>
          </a:p>
          <a:p>
            <a:r>
              <a:rPr lang="en-US" dirty="0"/>
              <a:t>Vancomycin [van−kō−mī−sin]-intermediate Staphylococcus aureus [staff−u−lu−kaw−kus  aw−ree−us] (also called VISA) and Vancomycin-resistant Staphylococcus aureus (also called VRSA) are specific types of antimicrobial-resistant bacteria. However, as of October 2010, all VISA and VRSA isolates have been susceptible to other Food and Drug Administration (FDA)-approved drugs. Persons who develop this type of staph infection may have underlying health conditions (such as diabetes and kidney disease), tubes going into their bodies (such as catheters), previous infections with methicillin-resistant Staphylococcus aureus (MRSA), and recent exposure to vancomycin and other antimicrobial agents.</a:t>
            </a:r>
          </a:p>
          <a:p>
            <a:endParaRPr lang="en-US" dirty="0"/>
          </a:p>
          <a:p>
            <a:r>
              <a:rPr lang="en-US" dirty="0"/>
              <a:t>Vancomycin-resistant Staphylococcus aureus (VRSA) Listed as Concerning in 2013. Removed as a threat in 2019. Since 2002, 14 cases of VRSA have been identified in the United States. These are isolated cases and spread from patient to patient has never been documented. CDC removed VRSA as a threat and will continue monitoring it as part of ongoing work to reduce Staphylococcus infections in health care and the community. </a:t>
            </a:r>
          </a:p>
          <a:p>
            <a:endParaRPr lang="en-US" dirty="0"/>
          </a:p>
          <a:p>
            <a:r>
              <a:rPr lang="en-US" dirty="0"/>
              <a:t>A vancomycin resistant staphylococcus aureus (VRSA) infection is caused by bacteria. These bacteria are resistant to the antibiotic medicine vancomycin. </a:t>
            </a:r>
          </a:p>
        </p:txBody>
      </p:sp>
      <p:sp>
        <p:nvSpPr>
          <p:cNvPr id="4" name="Slide Number Placeholder 3"/>
          <p:cNvSpPr>
            <a:spLocks noGrp="1"/>
          </p:cNvSpPr>
          <p:nvPr>
            <p:ph type="sldNum" sz="quarter" idx="5"/>
          </p:nvPr>
        </p:nvSpPr>
        <p:spPr/>
        <p:txBody>
          <a:bodyPr/>
          <a:lstStyle/>
          <a:p>
            <a:pPr>
              <a:defRPr/>
            </a:pPr>
            <a:fld id="{4BFE2B87-6C37-4E2B-B3CE-444FD0182DA1}" type="slidenum">
              <a:rPr lang="en-US" smtClean="0"/>
              <a:pPr>
                <a:defRPr/>
              </a:pPr>
              <a:t>24</a:t>
            </a:fld>
            <a:endParaRPr lang="en-US" dirty="0"/>
          </a:p>
        </p:txBody>
      </p:sp>
    </p:spTree>
    <p:extLst>
      <p:ext uri="{BB962C8B-B14F-4D97-AF65-F5344CB8AC3E}">
        <p14:creationId xmlns:p14="http://schemas.microsoft.com/office/powerpoint/2010/main" val="32235636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Enterococci are germs that live in the gastrointestinal tract (bowels) of most individuals and generally do not cause harm (this is termed “colonization”). Vancomycin-resistant enterococci (VRE) are strains of enterococci that are resistant to the antibiotic vancomycin. If a person has an infection caused by VRE, such as a urinary tract infection or blood infection, it may be more difficult to treat.</a:t>
            </a:r>
          </a:p>
          <a:p>
            <a:endParaRPr lang="en-US" dirty="0"/>
          </a:p>
          <a:p>
            <a:r>
              <a:rPr lang="en-US" dirty="0"/>
              <a:t>Colonizes in the intestinal tract</a:t>
            </a:r>
          </a:p>
          <a:p>
            <a:endParaRPr lang="en-US" dirty="0"/>
          </a:p>
        </p:txBody>
      </p:sp>
      <p:sp>
        <p:nvSpPr>
          <p:cNvPr id="4" name="Slide Number Placeholder 3"/>
          <p:cNvSpPr>
            <a:spLocks noGrp="1"/>
          </p:cNvSpPr>
          <p:nvPr>
            <p:ph type="sldNum" sz="quarter" idx="5"/>
          </p:nvPr>
        </p:nvSpPr>
        <p:spPr/>
        <p:txBody>
          <a:bodyPr/>
          <a:lstStyle/>
          <a:p>
            <a:pPr>
              <a:defRPr/>
            </a:pPr>
            <a:fld id="{4BFE2B87-6C37-4E2B-B3CE-444FD0182DA1}" type="slidenum">
              <a:rPr lang="en-US" smtClean="0"/>
              <a:pPr>
                <a:defRPr/>
              </a:pPr>
              <a:t>25</a:t>
            </a:fld>
            <a:endParaRPr lang="en-US" dirty="0"/>
          </a:p>
        </p:txBody>
      </p:sp>
    </p:spTree>
    <p:extLst>
      <p:ext uri="{BB962C8B-B14F-4D97-AF65-F5344CB8AC3E}">
        <p14:creationId xmlns:p14="http://schemas.microsoft.com/office/powerpoint/2010/main" val="4456850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break the chain of transmission of disease in facilities, it is important to follow infection prevention principles. This presentation will discuss the ways to minimize exposure to pathogens and review the various types of transmission-based precautions.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FE2B87-6C37-4E2B-B3CE-444FD0182DA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373189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282"/>
            <a:r>
              <a:rPr lang="en-US" i="0" dirty="0"/>
              <a:t>Clostridioides difficile (klos-TRID-e-oi-deez dif-uh-SEEL) is a bacterium that causes an infection of the large intestine (colon). Symptoms can range from diarrhea to life-threatening damage to the colon. The bacterium is often referred to as C. difficile or C. diff. Illness from C. difficile typically occurs after use of </a:t>
            </a:r>
          </a:p>
          <a:p>
            <a:pPr defTabSz="914282"/>
            <a:endParaRPr lang="en-US" i="0" dirty="0"/>
          </a:p>
          <a:p>
            <a:pPr defTabSz="914282"/>
            <a:r>
              <a:rPr lang="en-US" i="0" dirty="0"/>
              <a:t>Causes up</a:t>
            </a:r>
            <a:r>
              <a:rPr lang="en-US" i="0" baseline="0" dirty="0"/>
              <a:t> to ¼ of antibiotic associated diarrhea.  The spores are responsible for the persistence of C diff in patients and horizontal transmission between hospitalized patients.</a:t>
            </a:r>
          </a:p>
          <a:p>
            <a:pPr defTabSz="914282"/>
            <a:endParaRPr lang="en-US" i="1" baseline="0" dirty="0"/>
          </a:p>
          <a:p>
            <a:pPr defTabSz="914282"/>
            <a:r>
              <a:rPr lang="en-US" i="1" dirty="0"/>
              <a:t>C. difficile</a:t>
            </a:r>
            <a:r>
              <a:rPr lang="en-US" i="1" baseline="0" dirty="0"/>
              <a:t> </a:t>
            </a:r>
            <a:r>
              <a:rPr lang="en-US" i="0" baseline="0" dirty="0"/>
              <a:t>causes immense suffering and death.</a:t>
            </a:r>
          </a:p>
          <a:p>
            <a:pPr defTabSz="914282"/>
            <a:endParaRPr lang="en-US" i="0" baseline="0" dirty="0"/>
          </a:p>
          <a:p>
            <a:pPr defTabSz="914282"/>
            <a:r>
              <a:rPr lang="en-US" i="0" baseline="0" dirty="0"/>
              <a:t>Risks for developing c. diff infection and death has increased with age in every setting.</a:t>
            </a:r>
          </a:p>
          <a:p>
            <a:pPr defTabSz="914282"/>
            <a:endParaRPr lang="en-US" i="0" baseline="0" dirty="0"/>
          </a:p>
          <a:p>
            <a:pPr defTabSz="914282"/>
            <a:r>
              <a:rPr lang="en-US" i="0" baseline="0" dirty="0"/>
              <a:t>2/3 pf c. diff infections are in people 65+. Older people at higher risk for death.</a:t>
            </a:r>
          </a:p>
          <a:p>
            <a:pPr defTabSz="914282"/>
            <a:endParaRPr lang="en-US" i="0" baseline="0" dirty="0"/>
          </a:p>
          <a:p>
            <a:pPr defTabSz="914282"/>
            <a:r>
              <a:rPr lang="en-US" i="0" baseline="0" dirty="0"/>
              <a:t>Community acquired c diff has increased significantly over the past decade. </a:t>
            </a:r>
            <a:endParaRPr lang="en-US" i="0" dirty="0"/>
          </a:p>
          <a:p>
            <a:endParaRPr lang="en-US" dirty="0"/>
          </a:p>
        </p:txBody>
      </p:sp>
      <p:sp>
        <p:nvSpPr>
          <p:cNvPr id="4" name="Slide Number Placeholder 3"/>
          <p:cNvSpPr>
            <a:spLocks noGrp="1"/>
          </p:cNvSpPr>
          <p:nvPr>
            <p:ph type="sldNum" sz="quarter" idx="10"/>
          </p:nvPr>
        </p:nvSpPr>
        <p:spPr/>
        <p:txBody>
          <a:bodyPr/>
          <a:lstStyle/>
          <a:p>
            <a:fld id="{5C2DFF55-D1A4-46BF-8DA8-670D929D7774}"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1465312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dirty="0"/>
              <a:t>CRE stands for carbapenem-resistant Enterobacterales. Enterobacterales are an order of bacteria commonly found in people’s gastrointestinal tract that can cause infections both in healthcare and community settings.</a:t>
            </a:r>
          </a:p>
          <a:p>
            <a:endParaRPr lang="en-US" dirty="0"/>
          </a:p>
          <a:p>
            <a:r>
              <a:rPr lang="en-US" dirty="0"/>
              <a:t>All CRE are likely multidrug-resistant organisms and interventions might be required in healthcare settings to prevent transmission. However, a subset of CRE, called carbapenemase-producing CRE (CP-CRE), are currently believed to be primarily responsible for the increasing spread of CRE in the United States and have therefore been targeted for aggressive prevention.</a:t>
            </a:r>
          </a:p>
          <a:p>
            <a:r>
              <a:rPr lang="en-US" dirty="0"/>
              <a:t>Carbapenem-resistant Acinetobacter Listed as Serious (as Multidrug-resistant Acinetobacter) in 2013. Listed as Urgent in 2019. Acinetobacter often causes infections in people who have weakened immune systems, such as hospitalized or very sick patients. The previous report measured and listed this germ as multidrug-resistant Acinetobacter, but the 2019 report focuses on carbapenem resistant Acinetobacter, which is often resistant to many antibiotics. The threat level was escalated to Urgent because of the emergence of easily spread resistance in Acinetobacter and the lack of current antibiotics, and antibiotics in development, to treat these infections.</a:t>
            </a:r>
          </a:p>
          <a:p>
            <a:endParaRPr lang="en-US" dirty="0"/>
          </a:p>
          <a:p>
            <a:pPr algn="l"/>
            <a:r>
              <a:rPr lang="en-US" b="0" i="0" dirty="0">
                <a:solidFill>
                  <a:srgbClr val="000000"/>
                </a:solidFill>
                <a:effectLst/>
                <a:latin typeface="Open Sans" panose="020B0606030504020204" pitchFamily="34" charset="0"/>
              </a:rPr>
              <a:t>Enterobacterales are a large order of different types of germs (bacteria) that commonly cause infections in healthcare settings. Examples of germs in the Enterobacterales order include </a:t>
            </a:r>
            <a:r>
              <a:rPr lang="en-US" b="0" i="1" dirty="0">
                <a:solidFill>
                  <a:srgbClr val="000000"/>
                </a:solidFill>
                <a:effectLst/>
                <a:latin typeface="Open Sans" panose="020B0606030504020204" pitchFamily="34" charset="0"/>
              </a:rPr>
              <a:t>Escherichia coli</a:t>
            </a:r>
            <a:r>
              <a:rPr lang="en-US" b="0" i="0" dirty="0">
                <a:solidFill>
                  <a:srgbClr val="000000"/>
                </a:solidFill>
                <a:effectLst/>
                <a:latin typeface="Open Sans" panose="020B0606030504020204" pitchFamily="34" charset="0"/>
              </a:rPr>
              <a:t> (</a:t>
            </a:r>
            <a:r>
              <a:rPr lang="en-US" b="0" i="1" dirty="0">
                <a:solidFill>
                  <a:srgbClr val="000000"/>
                </a:solidFill>
                <a:effectLst/>
                <a:latin typeface="Open Sans" panose="020B0606030504020204" pitchFamily="34" charset="0"/>
              </a:rPr>
              <a:t>E. coli</a:t>
            </a:r>
            <a:r>
              <a:rPr lang="en-US" b="0" i="0" dirty="0">
                <a:solidFill>
                  <a:srgbClr val="000000"/>
                </a:solidFill>
                <a:effectLst/>
                <a:latin typeface="Open Sans" panose="020B0606030504020204" pitchFamily="34" charset="0"/>
              </a:rPr>
              <a:t>) and </a:t>
            </a:r>
            <a:r>
              <a:rPr lang="en-US" b="0" i="1" dirty="0">
                <a:solidFill>
                  <a:srgbClr val="000000"/>
                </a:solidFill>
                <a:effectLst/>
                <a:latin typeface="Open Sans" panose="020B0606030504020204" pitchFamily="34" charset="0"/>
              </a:rPr>
              <a:t>Klebsiella pneumoniae</a:t>
            </a:r>
            <a:r>
              <a:rPr lang="en-US" b="0" i="0" dirty="0">
                <a:solidFill>
                  <a:srgbClr val="000000"/>
                </a:solidFill>
                <a:effectLst/>
                <a:latin typeface="Open Sans" panose="020B0606030504020204" pitchFamily="34" charset="0"/>
              </a:rPr>
              <a:t>.</a:t>
            </a:r>
          </a:p>
          <a:p>
            <a:pPr algn="l"/>
            <a:r>
              <a:rPr lang="en-US" b="0" i="0" dirty="0">
                <a:solidFill>
                  <a:srgbClr val="000000"/>
                </a:solidFill>
                <a:effectLst/>
                <a:latin typeface="Open Sans" panose="020B0606030504020204" pitchFamily="34" charset="0"/>
              </a:rPr>
              <a:t>Antibiotic resistance occurs when the germs no longer respond to the antibiotics designed to kill them. Enterobacterales bacteria are constantly finding new ways to avoid the effects of the antibiotics used to treat the infections they cause.</a:t>
            </a:r>
          </a:p>
          <a:p>
            <a:pPr algn="l"/>
            <a:r>
              <a:rPr lang="en-US" b="0" i="0" dirty="0">
                <a:solidFill>
                  <a:srgbClr val="000000"/>
                </a:solidFill>
                <a:effectLst/>
                <a:latin typeface="Open Sans" panose="020B0606030504020204" pitchFamily="34" charset="0"/>
              </a:rPr>
              <a:t>When Enterobacterales develop resistance to the group of antibiotics called carbapenems, the germs are called carbapenem-resistant Enterobacterales (CRE).</a:t>
            </a:r>
          </a:p>
          <a:p>
            <a:pPr algn="l"/>
            <a:r>
              <a:rPr lang="en-US" b="0" i="0" dirty="0">
                <a:solidFill>
                  <a:srgbClr val="000000"/>
                </a:solidFill>
                <a:effectLst/>
                <a:latin typeface="Open Sans" panose="020B0606030504020204" pitchFamily="34" charset="0"/>
              </a:rPr>
              <a:t>CRE are difficult to treat because they do not respond to commonly used antibiotics. Occasionally CRE are resistant to all available antibiotics. CRE are a threat to public health.</a:t>
            </a:r>
          </a:p>
          <a:p>
            <a:r>
              <a:rPr lang="en-US" dirty="0"/>
              <a:t>Why are CP-CRE considered epidemiologically important?</a:t>
            </a:r>
          </a:p>
          <a:p>
            <a:r>
              <a:rPr lang="en-US" dirty="0"/>
              <a:t>Learn More about CRE in the United States</a:t>
            </a:r>
          </a:p>
          <a:p>
            <a:r>
              <a:rPr lang="en-US" dirty="0"/>
              <a:t>Read CDC’s report</a:t>
            </a:r>
          </a:p>
          <a:p>
            <a:r>
              <a:rPr lang="en-US" dirty="0"/>
              <a:t>Antibiotic Resistance Threats in the United States, 2019</a:t>
            </a:r>
          </a:p>
          <a:p>
            <a:endParaRPr lang="en-US" dirty="0"/>
          </a:p>
          <a:p>
            <a:r>
              <a:rPr lang="en-US" dirty="0"/>
              <a:t>CRE organisms are often resistant to multiple classes of antibiotics, substantially limiting treatment options.</a:t>
            </a:r>
          </a:p>
          <a:p>
            <a:r>
              <a:rPr lang="en-US" dirty="0"/>
              <a:t>Infections caused by these organisms are associated with high mortality rates among hospitalized patients, up to 50% in some studies.</a:t>
            </a:r>
          </a:p>
          <a:p>
            <a:r>
              <a:rPr lang="en-US" dirty="0"/>
              <a:t>Many CRE produce carbapenemases, which can be transmitted from Enterobacterales to other germs, facilitating spread of resistance.</a:t>
            </a:r>
          </a:p>
          <a:p>
            <a:r>
              <a:rPr lang="en-US" dirty="0"/>
              <a:t>Enterobacterales are a common cause of infections in both community and healthcare settings. Although CRE is currently primarily associated with inpatient healthcare settings, it has the potential to spread to community settings.</a:t>
            </a:r>
          </a:p>
          <a:p>
            <a:r>
              <a:rPr lang="en-US" dirty="0"/>
              <a:t>For these reasons, CDC has developed resources to support healthcare providers as they screen patients for CRE and take action to decrease transmission of CRE.</a:t>
            </a:r>
          </a:p>
        </p:txBody>
      </p:sp>
      <p:sp>
        <p:nvSpPr>
          <p:cNvPr id="4" name="Slide Number Placeholder 3"/>
          <p:cNvSpPr>
            <a:spLocks noGrp="1"/>
          </p:cNvSpPr>
          <p:nvPr>
            <p:ph type="sldNum" sz="quarter" idx="5"/>
          </p:nvPr>
        </p:nvSpPr>
        <p:spPr/>
        <p:txBody>
          <a:bodyPr/>
          <a:lstStyle/>
          <a:p>
            <a:pPr>
              <a:defRPr/>
            </a:pPr>
            <a:fld id="{4BFE2B87-6C37-4E2B-B3CE-444FD0182DA1}" type="slidenum">
              <a:rPr lang="en-US" smtClean="0"/>
              <a:pPr>
                <a:defRPr/>
              </a:pPr>
              <a:t>27</a:t>
            </a:fld>
            <a:endParaRPr lang="en-US" dirty="0"/>
          </a:p>
        </p:txBody>
      </p:sp>
    </p:spTree>
    <p:extLst>
      <p:ext uri="{BB962C8B-B14F-4D97-AF65-F5344CB8AC3E}">
        <p14:creationId xmlns:p14="http://schemas.microsoft.com/office/powerpoint/2010/main" val="5618823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a:t>Enterobacterales are a large order of different types of bacteria (germs) that commonly cause infections both in healthcare settings and in communities. Examples of germs in the Enterobacterales order include Escherichia coli (E. coli) and Klebsiella pneumoniae.</a:t>
            </a:r>
          </a:p>
          <a:p>
            <a:endParaRPr lang="en-US" dirty="0"/>
          </a:p>
          <a:p>
            <a:r>
              <a:rPr lang="en-US" dirty="0"/>
              <a:t>To survive the effects of antibiotics, germs are constantly finding new defense strategies, called “resistance mechanisms.” For example, some Enterobacterales can produce enzymes called extended-spectrum beta-lactamases (ESBLs). ESBL enzymes break down and destroy some commonly used antibiotics, including penicillins and cephalosporins, and make these drugs ineffective for treating infections.</a:t>
            </a:r>
          </a:p>
          <a:p>
            <a:endParaRPr lang="en-US" dirty="0"/>
          </a:p>
          <a:p>
            <a:r>
              <a:rPr lang="en-US" dirty="0"/>
              <a:t>Learn about CRE</a:t>
            </a:r>
          </a:p>
          <a:p>
            <a:r>
              <a:rPr lang="en-US" dirty="0"/>
              <a:t>Carbapenem-resistant Enterobacterales (CRE)</a:t>
            </a:r>
          </a:p>
          <a:p>
            <a:endParaRPr lang="en-US" dirty="0"/>
          </a:p>
          <a:p>
            <a:r>
              <a:rPr lang="en-US" dirty="0"/>
              <a:t>This resistance means that there are fewer antibiotic options available to treat ESBL-producing Enterobacterales infections. In many cases, even common infections, such as urinary tract infections, caused by ESBL-producing germs require more complex treatments. Instead of taking oral antibiotics at home, patients with these infections might require hospitalization and intravenous (IV) carbapenem antibiotics.</a:t>
            </a:r>
          </a:p>
          <a:p>
            <a:endParaRPr lang="en-US" dirty="0"/>
          </a:p>
          <a:p>
            <a:r>
              <a:rPr lang="en-US" dirty="0"/>
              <a:t>See CDC’s report</a:t>
            </a:r>
          </a:p>
          <a:p>
            <a:r>
              <a:rPr lang="en-US" dirty="0"/>
              <a:t>Antibiotic Resistance Threats in the United States, 2019</a:t>
            </a:r>
          </a:p>
          <a:p>
            <a:endParaRPr lang="en-US" dirty="0"/>
          </a:p>
          <a:p>
            <a:r>
              <a:rPr lang="en-US" dirty="0"/>
              <a:t>In 2017, there were an estimated 197,400 cases of ESBL-producing Enterobacterales among hospitalized patients and 9,100 estimated deaths in the United States</a:t>
            </a:r>
          </a:p>
          <a:p>
            <a:endParaRPr lang="en-US" dirty="0"/>
          </a:p>
          <a:p>
            <a:r>
              <a:rPr lang="en-US" dirty="0"/>
              <a:t>Carbapenems are one of the few remaining antibiotics that can treat ESBL-producing germs, but resistance enzymes that destroy these antibiotics are on the rise, too. The more we rely on this important class of antibiotics, the greater the risk of spreading resistance to them.  </a:t>
            </a:r>
          </a:p>
        </p:txBody>
      </p:sp>
      <p:sp>
        <p:nvSpPr>
          <p:cNvPr id="4" name="Slide Number Placeholder 3"/>
          <p:cNvSpPr>
            <a:spLocks noGrp="1"/>
          </p:cNvSpPr>
          <p:nvPr>
            <p:ph type="sldNum" sz="quarter" idx="5"/>
          </p:nvPr>
        </p:nvSpPr>
        <p:spPr/>
        <p:txBody>
          <a:bodyPr/>
          <a:lstStyle/>
          <a:p>
            <a:pPr>
              <a:defRPr/>
            </a:pPr>
            <a:fld id="{4BFE2B87-6C37-4E2B-B3CE-444FD0182DA1}" type="slidenum">
              <a:rPr lang="en-US" smtClean="0"/>
              <a:pPr>
                <a:defRPr/>
              </a:pPr>
              <a:t>28</a:t>
            </a:fld>
            <a:endParaRPr lang="en-US" dirty="0"/>
          </a:p>
        </p:txBody>
      </p:sp>
    </p:spTree>
    <p:extLst>
      <p:ext uri="{BB962C8B-B14F-4D97-AF65-F5344CB8AC3E}">
        <p14:creationId xmlns:p14="http://schemas.microsoft.com/office/powerpoint/2010/main" val="10536733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a:t>C. auris</a:t>
            </a:r>
          </a:p>
          <a:p>
            <a:r>
              <a:rPr lang="en-US" dirty="0"/>
              <a:t>Not listed in 2013. Listed as Urgent in 2019. C. auris emerged after the 2013 report was published. It is a multidrug-resistant yeast that can cause invasive infection and death. It</a:t>
            </a:r>
          </a:p>
          <a:p>
            <a:r>
              <a:rPr lang="en-US" dirty="0"/>
              <a:t>spreads easily between hospitalized patients and nursing home residents. Particularly concerning, some strains (types) of C. auris are resistant to all three antibiotic classes used to treat fungal infections.</a:t>
            </a:r>
          </a:p>
          <a:p>
            <a:endParaRPr lang="en-US" dirty="0"/>
          </a:p>
          <a:p>
            <a:r>
              <a:rPr lang="en-US" dirty="0"/>
              <a:t>Candida auris is an emerging fungus that presents a serious global health threat. Candida auris (C. auris) is a type of yeast that can cause severe illness and spreads easily among patients in healthcare facilities. It is often resistant to antifungal treatments, which means that the medications that are designed to kill the fungus and stop infections do not work.</a:t>
            </a:r>
          </a:p>
          <a:p>
            <a:endParaRPr lang="en-US" dirty="0"/>
          </a:p>
          <a:p>
            <a:r>
              <a:rPr lang="en-US" dirty="0"/>
              <a:t> CDC is concerned about C. auris for three main reasons:</a:t>
            </a:r>
          </a:p>
          <a:p>
            <a:endParaRPr lang="en-US" dirty="0"/>
          </a:p>
          <a:p>
            <a:r>
              <a:rPr lang="en-US" dirty="0"/>
              <a:t>It is often multidrug-resistant, meaning that it is resistant to multiple antifungal drugs commonly used to treat Candida infections. Some strains are resistant to all three available classes of antifungals.</a:t>
            </a:r>
          </a:p>
          <a:p>
            <a:r>
              <a:rPr lang="en-US" dirty="0"/>
              <a:t>It is difficult to identify with standard laboratory methods, and it can be misidentified in labs without specific technology. Misidentification may lead to inappropriate management.</a:t>
            </a:r>
          </a:p>
          <a:p>
            <a:r>
              <a:rPr lang="en-US" dirty="0"/>
              <a:t>It has caused outbreaks in healthcare settings. For this reason, it is important to quickly identify C. auris in a hospitalized patient so that healthcare facilities can take special precautions to stop its spread.</a:t>
            </a:r>
          </a:p>
        </p:txBody>
      </p:sp>
      <p:sp>
        <p:nvSpPr>
          <p:cNvPr id="4" name="Slide Number Placeholder 3"/>
          <p:cNvSpPr>
            <a:spLocks noGrp="1"/>
          </p:cNvSpPr>
          <p:nvPr>
            <p:ph type="sldNum" sz="quarter" idx="5"/>
          </p:nvPr>
        </p:nvSpPr>
        <p:spPr/>
        <p:txBody>
          <a:bodyPr/>
          <a:lstStyle/>
          <a:p>
            <a:pPr>
              <a:defRPr/>
            </a:pPr>
            <a:fld id="{4BFE2B87-6C37-4E2B-B3CE-444FD0182DA1}" type="slidenum">
              <a:rPr lang="en-US" smtClean="0"/>
              <a:pPr>
                <a:defRPr/>
              </a:pPr>
              <a:t>29</a:t>
            </a:fld>
            <a:endParaRPr lang="en-US" dirty="0"/>
          </a:p>
        </p:txBody>
      </p:sp>
    </p:spTree>
    <p:extLst>
      <p:ext uri="{BB962C8B-B14F-4D97-AF65-F5344CB8AC3E}">
        <p14:creationId xmlns:p14="http://schemas.microsoft.com/office/powerpoint/2010/main" val="25923302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normAutofit/>
          </a:bodyPr>
          <a:lstStyle/>
          <a:p>
            <a:r>
              <a:rPr lang="en-US" dirty="0"/>
              <a:t>One of the most common infectious disease of birds and mammals</a:t>
            </a:r>
          </a:p>
          <a:p>
            <a:r>
              <a:rPr lang="en-US" dirty="0"/>
              <a:t>Single strand RNA virus of the Orthomyxoviridae family</a:t>
            </a:r>
          </a:p>
          <a:p>
            <a:endParaRPr lang="en-US" dirty="0"/>
          </a:p>
          <a:p>
            <a:r>
              <a:rPr lang="en-US" dirty="0"/>
              <a:t>Influenza viruses are unique in their ability to cause both recurrent annual epidemics and more serious pandemics</a:t>
            </a:r>
          </a:p>
          <a:p>
            <a:endParaRPr lang="en-US" dirty="0"/>
          </a:p>
          <a:p>
            <a:endParaRPr lang="en-US" dirty="0"/>
          </a:p>
          <a:p>
            <a:endParaRPr lang="en-US" dirty="0"/>
          </a:p>
          <a:p>
            <a:r>
              <a:rPr lang="en-US" dirty="0"/>
              <a:t>One of the 10 leading causes of death in the US when combined with pneumonia</a:t>
            </a:r>
          </a:p>
        </p:txBody>
      </p:sp>
      <p:sp>
        <p:nvSpPr>
          <p:cNvPr id="4" name="Slide Number Placeholder 3"/>
          <p:cNvSpPr>
            <a:spLocks noGrp="1"/>
          </p:cNvSpPr>
          <p:nvPr>
            <p:ph type="sldNum" sz="quarter" idx="10"/>
          </p:nvPr>
        </p:nvSpPr>
        <p:spPr/>
        <p:txBody>
          <a:bodyPr/>
          <a:lstStyle/>
          <a:p>
            <a:fld id="{958706C7-F2C3-48B6-8A22-C484D800B5D4}" type="slidenum">
              <a:rPr lang="en-US" smtClean="0"/>
              <a:pPr/>
              <a:t>30</a:t>
            </a:fld>
            <a:endParaRPr lang="en-US" dirty="0"/>
          </a:p>
        </p:txBody>
      </p:sp>
    </p:spTree>
    <p:extLst>
      <p:ext uri="{BB962C8B-B14F-4D97-AF65-F5344CB8AC3E}">
        <p14:creationId xmlns:p14="http://schemas.microsoft.com/office/powerpoint/2010/main" val="37385481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a:t>COVID-19 (coronavirus disease 2019) is a disease caused by a virus named SARS-CoV-2. It can be very contagious and spreads quickly. Over one million people have died from COVID-19 in the United States.</a:t>
            </a:r>
          </a:p>
          <a:p>
            <a:endParaRPr lang="en-US" dirty="0"/>
          </a:p>
          <a:p>
            <a:r>
              <a:rPr lang="en-US" dirty="0"/>
              <a:t>Viruses are constantly changing, including the virus that causes COVID-19. These changes occur over time and can lead to new strains of the virus or variants of COVID-19 . Slowing the spread of the virus, by protecting yourself and others, can help slow new variants from developing. CDC is working with state and local public health officials to monitor the spread of all variants</a:t>
            </a:r>
          </a:p>
          <a:p>
            <a:endParaRPr lang="en-US" dirty="0"/>
          </a:p>
          <a:p>
            <a:r>
              <a:rPr lang="en-US" dirty="0"/>
              <a:t>Who is at risk of severe illness from COVID-19?</a:t>
            </a:r>
          </a:p>
          <a:p>
            <a:r>
              <a:rPr lang="en-US" dirty="0"/>
              <a:t>Some people are more likely than others to get very sick if they get COVID-19. This includes people who are older, are immunocompromised, have certain disabilities, or have underlying health conditions. Understanding your COVID-19 risk and the risks that might affect others can help you make decisions to protect yourself and others.</a:t>
            </a:r>
          </a:p>
          <a:p>
            <a:endParaRPr lang="en-US" dirty="0"/>
          </a:p>
          <a:p>
            <a:r>
              <a:rPr lang="en-US" dirty="0"/>
              <a:t>COVID-19 most often causes respiratory symptoms that can feel much like a cold, the flu, or pneumonia. COVID-19 may attack more than your lungs and respiratory system. Other parts of your body may also be affected by the disease. Most people with COVID-19 have mild symptoms, but some people become severely ill.</a:t>
            </a:r>
          </a:p>
          <a:p>
            <a:endParaRPr lang="en-US" dirty="0"/>
          </a:p>
          <a:p>
            <a:r>
              <a:rPr lang="en-US" dirty="0"/>
              <a:t>Some people including those with minor or no symptoms will develop Post-COVID Conditions – also called “Long COVID.”</a:t>
            </a:r>
          </a:p>
        </p:txBody>
      </p:sp>
      <p:sp>
        <p:nvSpPr>
          <p:cNvPr id="4" name="Slide Number Placeholder 3"/>
          <p:cNvSpPr>
            <a:spLocks noGrp="1"/>
          </p:cNvSpPr>
          <p:nvPr>
            <p:ph type="sldNum" sz="quarter" idx="5"/>
          </p:nvPr>
        </p:nvSpPr>
        <p:spPr/>
        <p:txBody>
          <a:bodyPr/>
          <a:lstStyle/>
          <a:p>
            <a:pPr>
              <a:defRPr/>
            </a:pPr>
            <a:fld id="{4BFE2B87-6C37-4E2B-B3CE-444FD0182DA1}" type="slidenum">
              <a:rPr lang="en-US" smtClean="0"/>
              <a:pPr>
                <a:defRPr/>
              </a:pPr>
              <a:t>31</a:t>
            </a:fld>
            <a:endParaRPr lang="en-US" dirty="0"/>
          </a:p>
        </p:txBody>
      </p:sp>
    </p:spTree>
    <p:extLst>
      <p:ext uri="{BB962C8B-B14F-4D97-AF65-F5344CB8AC3E}">
        <p14:creationId xmlns:p14="http://schemas.microsoft.com/office/powerpoint/2010/main" val="30119204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Respiratory syncytial (sin-SISH-hull) virus, or RSV, is a common respiratory virus that usually causes mild, cold-like symptoms. Most people recover in a week or two, but RSV can be serious. Infants and older adults are more likely to develop severe RSV and need hospitalization. Vaccines are available to protect older adults from severe RSV. Monoclonal antibody products are available to protect infants and young children from severe RSV. RSV can also cause more severe infections such as bronchiolitis, an inflammation of the small airways in the lung, and pneumonia, an infection of the lungs. </a:t>
            </a:r>
          </a:p>
          <a:p>
            <a:endParaRPr lang="en-US" dirty="0"/>
          </a:p>
          <a:p>
            <a:r>
              <a:rPr lang="en-US" dirty="0"/>
              <a:t>RSV infections can be dangerous for certain adults. Each year, it is estimated that between 60,000-160,000 older adults in the United States are hospitalized and 6,000-10,000 die due to RSV infection. Adults at highest risk for severe RSV infection include:</a:t>
            </a:r>
          </a:p>
          <a:p>
            <a:endParaRPr lang="en-US" dirty="0"/>
          </a:p>
          <a:p>
            <a:r>
              <a:rPr lang="en-US" dirty="0"/>
              <a:t>Older adults</a:t>
            </a:r>
          </a:p>
          <a:p>
            <a:r>
              <a:rPr lang="en-US" dirty="0"/>
              <a:t>Adults with chronic heart or lung disease</a:t>
            </a:r>
          </a:p>
          <a:p>
            <a:r>
              <a:rPr lang="en-US" dirty="0"/>
              <a:t>Adults with weakened immune systems</a:t>
            </a:r>
          </a:p>
          <a:p>
            <a:r>
              <a:rPr lang="en-US" dirty="0"/>
              <a:t>Adults with certain other underlying medical conditions</a:t>
            </a:r>
          </a:p>
          <a:p>
            <a:r>
              <a:rPr lang="en-US" dirty="0"/>
              <a:t>Adults living in nursing homes or long-term care facilities</a:t>
            </a:r>
          </a:p>
        </p:txBody>
      </p:sp>
      <p:sp>
        <p:nvSpPr>
          <p:cNvPr id="4" name="Slide Number Placeholder 3"/>
          <p:cNvSpPr>
            <a:spLocks noGrp="1"/>
          </p:cNvSpPr>
          <p:nvPr>
            <p:ph type="sldNum" sz="quarter" idx="5"/>
          </p:nvPr>
        </p:nvSpPr>
        <p:spPr/>
        <p:txBody>
          <a:bodyPr/>
          <a:lstStyle/>
          <a:p>
            <a:pPr>
              <a:defRPr/>
            </a:pPr>
            <a:fld id="{4BFE2B87-6C37-4E2B-B3CE-444FD0182DA1}" type="slidenum">
              <a:rPr lang="en-US" smtClean="0"/>
              <a:pPr>
                <a:defRPr/>
              </a:pPr>
              <a:t>32</a:t>
            </a:fld>
            <a:endParaRPr lang="en-US" dirty="0"/>
          </a:p>
        </p:txBody>
      </p:sp>
    </p:spTree>
    <p:extLst>
      <p:ext uri="{BB962C8B-B14F-4D97-AF65-F5344CB8AC3E}">
        <p14:creationId xmlns:p14="http://schemas.microsoft.com/office/powerpoint/2010/main" val="32678135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Lucida Sans" panose="020B0602030504020204" pitchFamily="34" charset="0"/>
              </a:rPr>
              <a:t>Norovirus is a group of  highly contagious viruses that cause vomiting and diarrhea. Norovirus is the leading cause of vomiting and diarrhea, and foodborne illness in the United States. People of all ages can get infected and sick with norovirus, which spreads very easily and quickly. Anyone can get infected and sick with norovirus. Norovirus is sometimes called the “stomach flu” or “stomach bug”. However, norovirus illness is not related to the flu, which is caused by influenza virus. </a:t>
            </a:r>
          </a:p>
          <a:p>
            <a:r>
              <a:rPr lang="en-US" b="0" i="0" dirty="0">
                <a:solidFill>
                  <a:srgbClr val="000000"/>
                </a:solidFill>
                <a:effectLst/>
                <a:latin typeface="Open Sans" panose="020B0606030504020204" pitchFamily="34" charset="0"/>
              </a:rPr>
              <a:t>You can get norovirus illness many times in your life because there are many different types of noroviruses. Infection with one type of norovirus may not protect you against other types. It is possible to develop protection against specific types. But, it is not known exactly how long protection lasts. This may explain why so many people of all ages get infected during norovirus outbreaks. </a:t>
            </a:r>
            <a:endParaRPr lang="en-US" dirty="0">
              <a:latin typeface="Lucida Sans" panose="020B0602030504020204" pitchFamily="34" charset="0"/>
            </a:endParaRPr>
          </a:p>
          <a:p>
            <a:r>
              <a:rPr lang="en-US" dirty="0">
                <a:latin typeface="Lucida Sans" panose="020B0602030504020204" pitchFamily="34" charset="0"/>
              </a:rPr>
              <a:t>Although you can get norovirus illness at any time during the year…</a:t>
            </a:r>
          </a:p>
          <a:p>
            <a:r>
              <a:rPr lang="en-US" dirty="0">
                <a:latin typeface="Lucida Sans" panose="020B0602030504020204" pitchFamily="34" charset="0"/>
              </a:rPr>
              <a:t>Most norovirus outbreaks in the United States happen from November to April and as you can see, in Pennsylvania this is true.</a:t>
            </a:r>
          </a:p>
          <a:p>
            <a:r>
              <a:rPr lang="en-US" dirty="0">
                <a:latin typeface="Lucida Sans" panose="020B0602030504020204" pitchFamily="34" charset="0"/>
              </a:rPr>
              <a:t>During the month of November, more norovirus suspected by Kaplan criteria have been reported in long-term care facilities.</a:t>
            </a:r>
          </a:p>
          <a:p>
            <a:endParaRPr lang="en-US" dirty="0"/>
          </a:p>
        </p:txBody>
      </p:sp>
      <p:sp>
        <p:nvSpPr>
          <p:cNvPr id="4" name="Slide Number Placeholder 3"/>
          <p:cNvSpPr>
            <a:spLocks noGrp="1"/>
          </p:cNvSpPr>
          <p:nvPr>
            <p:ph type="sldNum" sz="quarter" idx="5"/>
          </p:nvPr>
        </p:nvSpPr>
        <p:spPr/>
        <p:txBody>
          <a:bodyPr/>
          <a:lstStyle/>
          <a:p>
            <a:pPr>
              <a:defRPr/>
            </a:pPr>
            <a:fld id="{4BFE2B87-6C37-4E2B-B3CE-444FD0182DA1}" type="slidenum">
              <a:rPr lang="en-US" smtClean="0"/>
              <a:pPr>
                <a:defRPr/>
              </a:pPr>
              <a:t>33</a:t>
            </a:fld>
            <a:endParaRPr lang="en-US" dirty="0"/>
          </a:p>
        </p:txBody>
      </p:sp>
    </p:spTree>
    <p:extLst>
      <p:ext uri="{BB962C8B-B14F-4D97-AF65-F5344CB8AC3E}">
        <p14:creationId xmlns:p14="http://schemas.microsoft.com/office/powerpoint/2010/main" val="41265933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000000"/>
                </a:solidFill>
                <a:effectLst/>
                <a:latin typeface="Open Sans" panose="020B0606030504020204" pitchFamily="34" charset="0"/>
              </a:rPr>
              <a:t>Scabies is an infestation of the skin by the human itch mite (</a:t>
            </a:r>
            <a:r>
              <a:rPr lang="en-US" b="0" i="1" dirty="0">
                <a:solidFill>
                  <a:srgbClr val="000000"/>
                </a:solidFill>
                <a:effectLst/>
                <a:latin typeface="Open Sans" panose="020B0606030504020204" pitchFamily="34" charset="0"/>
              </a:rPr>
              <a:t>Sarcoptes scabiei</a:t>
            </a:r>
            <a:r>
              <a:rPr lang="en-US" b="0" i="0" dirty="0">
                <a:solidFill>
                  <a:srgbClr val="000000"/>
                </a:solidFill>
                <a:effectLst/>
                <a:latin typeface="Open Sans" panose="020B0606030504020204" pitchFamily="34" charset="0"/>
              </a:rPr>
              <a:t> var. </a:t>
            </a:r>
            <a:r>
              <a:rPr lang="en-US" b="0" i="1" dirty="0">
                <a:solidFill>
                  <a:srgbClr val="000000"/>
                </a:solidFill>
                <a:effectLst/>
                <a:latin typeface="Open Sans" panose="020B0606030504020204" pitchFamily="34" charset="0"/>
              </a:rPr>
              <a:t>hominis</a:t>
            </a:r>
            <a:r>
              <a:rPr lang="en-US" b="0" i="0" dirty="0">
                <a:solidFill>
                  <a:srgbClr val="000000"/>
                </a:solidFill>
                <a:effectLst/>
                <a:latin typeface="Open Sans" panose="020B0606030504020204" pitchFamily="34" charset="0"/>
              </a:rPr>
              <a:t>). The microscopic scabies mite burrows into the upper layer of the skin where it lives and lays its eggs. The most common symptoms of scabies are intense itching and a pimple-like skin rash. The scabies mite usually is spread by direct, prolonged, skin-to-skin contact with a person who has scabies.</a:t>
            </a:r>
          </a:p>
          <a:p>
            <a:pPr algn="l"/>
            <a:r>
              <a:rPr lang="en-US" b="0" i="0" dirty="0">
                <a:solidFill>
                  <a:srgbClr val="000000"/>
                </a:solidFill>
                <a:effectLst/>
                <a:latin typeface="Open Sans" panose="020B0606030504020204" pitchFamily="34" charset="0"/>
              </a:rPr>
              <a:t>Scabies is found worldwide and affects people of all races and social classes. Scabies can spread rapidly under crowded conditions where close body and skin contact is frequent. Institutions such as nursing homes, extended-care facilities, and prisons are often sites of scabies outbreaks. Child-care facilities also are a common site of scabies infestations.</a:t>
            </a:r>
          </a:p>
          <a:p>
            <a:pPr algn="l"/>
            <a:endParaRPr lang="en-US" b="0" i="0" dirty="0">
              <a:solidFill>
                <a:srgbClr val="000000"/>
              </a:solidFill>
              <a:effectLst/>
              <a:latin typeface="Open Sans" panose="020B0606030504020204" pitchFamily="34" charset="0"/>
            </a:endParaRPr>
          </a:p>
          <a:p>
            <a:pPr algn="l"/>
            <a:r>
              <a:rPr lang="en-US" b="0" i="0" dirty="0">
                <a:solidFill>
                  <a:srgbClr val="000000"/>
                </a:solidFill>
                <a:effectLst/>
                <a:latin typeface="Open Sans" panose="020B0606030504020204" pitchFamily="34" charset="0"/>
              </a:rPr>
              <a:t>Tiny burrows sometimes are seen on the skin; these are caused by the female scabies mite tunneling just beneath the surface of the skin. These burrows appear as tiny raised and crooked (serpiginous) grayish-white or skin-colored lines on the skin surface. Because mites are often few in number (only 10-15 mites per person), these burrows may be difficult to find. They are found most often in the webbing between the fingers, in the skin folds on the wrist, elbow, or knee, and on the penis, breast, or shoulder blades</a:t>
            </a:r>
          </a:p>
          <a:p>
            <a:endParaRPr lang="en-US" dirty="0"/>
          </a:p>
        </p:txBody>
      </p:sp>
      <p:sp>
        <p:nvSpPr>
          <p:cNvPr id="4" name="Slide Number Placeholder 3"/>
          <p:cNvSpPr>
            <a:spLocks noGrp="1"/>
          </p:cNvSpPr>
          <p:nvPr>
            <p:ph type="sldNum" sz="quarter" idx="5"/>
          </p:nvPr>
        </p:nvSpPr>
        <p:spPr/>
        <p:txBody>
          <a:bodyPr/>
          <a:lstStyle/>
          <a:p>
            <a:pPr>
              <a:defRPr/>
            </a:pPr>
            <a:fld id="{4BFE2B87-6C37-4E2B-B3CE-444FD0182DA1}" type="slidenum">
              <a:rPr lang="en-US" smtClean="0"/>
              <a:pPr>
                <a:defRPr/>
              </a:pPr>
              <a:t>34</a:t>
            </a:fld>
            <a:endParaRPr lang="en-US" dirty="0"/>
          </a:p>
        </p:txBody>
      </p:sp>
    </p:spTree>
    <p:extLst>
      <p:ext uri="{BB962C8B-B14F-4D97-AF65-F5344CB8AC3E}">
        <p14:creationId xmlns:p14="http://schemas.microsoft.com/office/powerpoint/2010/main" val="33504565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algn="l"/>
            <a:r>
              <a:rPr lang="en-US" b="1" i="0" dirty="0">
                <a:solidFill>
                  <a:srgbClr val="367296"/>
                </a:solidFill>
                <a:effectLst/>
                <a:latin typeface="Montserrat" panose="00000500000000000000" pitchFamily="2" charset="0"/>
              </a:rPr>
              <a:t>What are group A streptococcal infections?</a:t>
            </a:r>
          </a:p>
          <a:p>
            <a:pPr algn="l"/>
            <a:r>
              <a:rPr lang="en-US" b="1" i="0" dirty="0">
                <a:solidFill>
                  <a:srgbClr val="367296"/>
                </a:solidFill>
                <a:effectLst/>
                <a:latin typeface="Montserrat" panose="00000500000000000000" pitchFamily="2" charset="0"/>
              </a:rPr>
              <a:t>Yes, GAS bacteria are very contagious. This bacterium can affect anyone, because it spreads easily from person to person. The risk of spread is greatest when a person is ill, for example, with a strep throat or an infected wound. </a:t>
            </a:r>
          </a:p>
          <a:p>
            <a:pPr algn="l"/>
            <a:r>
              <a:rPr lang="en-US" b="0" i="0" dirty="0">
                <a:solidFill>
                  <a:srgbClr val="555555"/>
                </a:solidFill>
                <a:effectLst/>
                <a:latin typeface="Arial" panose="020B0604020202020204" pitchFamily="34" charset="0"/>
              </a:rPr>
              <a:t>Group A </a:t>
            </a:r>
            <a:r>
              <a:rPr lang="en-US" b="0" i="1" dirty="0">
                <a:solidFill>
                  <a:srgbClr val="555555"/>
                </a:solidFill>
                <a:effectLst/>
                <a:latin typeface="Arial" panose="020B0604020202020204" pitchFamily="34" charset="0"/>
              </a:rPr>
              <a:t>Streptococcus</a:t>
            </a:r>
            <a:r>
              <a:rPr lang="en-US" b="0" i="0" dirty="0">
                <a:solidFill>
                  <a:srgbClr val="555555"/>
                </a:solidFill>
                <a:effectLst/>
                <a:latin typeface="Arial" panose="020B0604020202020204" pitchFamily="34" charset="0"/>
              </a:rPr>
              <a:t> is also known as </a:t>
            </a:r>
            <a:r>
              <a:rPr lang="en-US" b="0" i="1" dirty="0">
                <a:solidFill>
                  <a:srgbClr val="555555"/>
                </a:solidFill>
                <a:effectLst/>
                <a:latin typeface="Arial" panose="020B0604020202020204" pitchFamily="34" charset="0"/>
              </a:rPr>
              <a:t>Streptococcus</a:t>
            </a:r>
            <a:r>
              <a:rPr lang="en-US" b="0" i="0" dirty="0">
                <a:solidFill>
                  <a:srgbClr val="555555"/>
                </a:solidFill>
                <a:effectLst/>
                <a:latin typeface="Arial" panose="020B0604020202020204" pitchFamily="34" charset="0"/>
              </a:rPr>
              <a:t> pyogenes or “</a:t>
            </a:r>
            <a:r>
              <a:rPr lang="en-US" b="0" i="1" dirty="0">
                <a:solidFill>
                  <a:srgbClr val="555555"/>
                </a:solidFill>
                <a:effectLst/>
                <a:latin typeface="Arial" panose="020B0604020202020204" pitchFamily="34" charset="0"/>
              </a:rPr>
              <a:t>group A strep</a:t>
            </a:r>
            <a:r>
              <a:rPr lang="en-US" b="0" i="0" dirty="0">
                <a:solidFill>
                  <a:srgbClr val="555555"/>
                </a:solidFill>
                <a:effectLst/>
                <a:latin typeface="Arial" panose="020B0604020202020204" pitchFamily="34" charset="0"/>
              </a:rPr>
              <a:t> (GAS)”  </a:t>
            </a:r>
          </a:p>
          <a:p>
            <a:pPr algn="l">
              <a:buFont typeface="Arial" panose="020B0604020202020204" pitchFamily="34" charset="0"/>
              <a:buChar char="•"/>
            </a:pPr>
            <a:r>
              <a:rPr lang="en-US" b="0" i="0" dirty="0">
                <a:solidFill>
                  <a:srgbClr val="555555"/>
                </a:solidFill>
                <a:effectLst/>
                <a:latin typeface="Arial" panose="020B0604020202020204" pitchFamily="34" charset="0"/>
              </a:rPr>
              <a:t>GAS colonization – Occurs when group A strep bacteria live on your skin and in your throat and are not causing any signs or symptoms of an illness.  </a:t>
            </a:r>
          </a:p>
          <a:p>
            <a:pPr algn="l">
              <a:buFont typeface="Arial" panose="020B0604020202020204" pitchFamily="34" charset="0"/>
              <a:buChar char="•"/>
            </a:pPr>
            <a:r>
              <a:rPr lang="en-US" b="0" i="0" dirty="0">
                <a:solidFill>
                  <a:srgbClr val="555555"/>
                </a:solidFill>
                <a:effectLst/>
                <a:latin typeface="Arial" panose="020B0604020202020204" pitchFamily="34" charset="0"/>
              </a:rPr>
              <a:t>GAS infection – When these bacteria invade through a break in the skin or throat and multiply.  </a:t>
            </a:r>
          </a:p>
          <a:p>
            <a:pPr algn="l">
              <a:buFont typeface="Arial" panose="020B0604020202020204" pitchFamily="34" charset="0"/>
              <a:buChar char="•"/>
            </a:pPr>
            <a:r>
              <a:rPr lang="en-US" b="0" i="0" dirty="0">
                <a:solidFill>
                  <a:srgbClr val="555555"/>
                </a:solidFill>
                <a:effectLst/>
                <a:latin typeface="Arial" panose="020B0604020202020204" pitchFamily="34" charset="0"/>
              </a:rPr>
              <a:t>Invasive GAS infection (iGAS) – Occurs when the bacteria invade internal parts of the body, such as the bloodstream, heart, joints, and other vital organs. </a:t>
            </a:r>
          </a:p>
          <a:p>
            <a:pPr algn="l"/>
            <a:r>
              <a:rPr lang="en-US" b="1" i="0" dirty="0">
                <a:solidFill>
                  <a:srgbClr val="367296"/>
                </a:solidFill>
                <a:effectLst/>
                <a:latin typeface="Montserrat" panose="00000500000000000000" pitchFamily="2" charset="0"/>
              </a:rPr>
              <a:t>Why should I be concerned about GAS infections?</a:t>
            </a:r>
          </a:p>
          <a:p>
            <a:pPr algn="l">
              <a:buFont typeface="Arial" panose="020B0604020202020204" pitchFamily="34" charset="0"/>
              <a:buChar char="•"/>
            </a:pPr>
            <a:r>
              <a:rPr lang="en-US" b="0" i="0" dirty="0">
                <a:solidFill>
                  <a:srgbClr val="555555"/>
                </a:solidFill>
                <a:effectLst/>
                <a:latin typeface="Arial" panose="020B0604020202020204" pitchFamily="34" charset="0"/>
              </a:rPr>
              <a:t>These bacteria can be transmitted to others by a person who is colonized or infected.</a:t>
            </a:r>
          </a:p>
          <a:p>
            <a:pPr algn="l">
              <a:buFont typeface="Arial" panose="020B0604020202020204" pitchFamily="34" charset="0"/>
              <a:buChar char="•"/>
            </a:pPr>
            <a:r>
              <a:rPr lang="en-US" b="0" i="0" dirty="0">
                <a:solidFill>
                  <a:srgbClr val="555555"/>
                </a:solidFill>
                <a:effectLst/>
                <a:latin typeface="Arial" panose="020B0604020202020204" pitchFamily="34" charset="0"/>
              </a:rPr>
              <a:t>GAS infections are usually mild and treatable in the beginning, </a:t>
            </a:r>
            <a:r>
              <a:rPr lang="en-US" b="0" i="1" dirty="0">
                <a:solidFill>
                  <a:srgbClr val="555555"/>
                </a:solidFill>
                <a:effectLst/>
                <a:latin typeface="Arial" panose="020B0604020202020204" pitchFamily="34" charset="0"/>
              </a:rPr>
              <a:t>but medical care is needed to prevent serious illness, organ failure, or in some cases, death.</a:t>
            </a:r>
            <a:r>
              <a:rPr lang="en-US" b="0" i="0" dirty="0">
                <a:solidFill>
                  <a:srgbClr val="555555"/>
                </a:solidFill>
                <a:effectLst/>
                <a:latin typeface="Arial" panose="020B0604020202020204" pitchFamily="34" charset="0"/>
              </a:rPr>
              <a:t> </a:t>
            </a:r>
          </a:p>
          <a:p>
            <a:pPr algn="l">
              <a:buFont typeface="Arial" panose="020B0604020202020204" pitchFamily="34" charset="0"/>
              <a:buChar char="•"/>
            </a:pPr>
            <a:r>
              <a:rPr lang="en-US" b="0" i="0" dirty="0">
                <a:solidFill>
                  <a:srgbClr val="555555"/>
                </a:solidFill>
                <a:effectLst/>
                <a:latin typeface="Arial" panose="020B0604020202020204" pitchFamily="34" charset="0"/>
              </a:rPr>
              <a:t>There has been a recent increase in the number of iGAS infections in children in the United States.</a:t>
            </a:r>
          </a:p>
          <a:p>
            <a:pPr algn="l">
              <a:buFont typeface="Arial" panose="020B0604020202020204" pitchFamily="34" charset="0"/>
              <a:buChar char="•"/>
            </a:pPr>
            <a:r>
              <a:rPr lang="en-US" b="0" i="0" dirty="0">
                <a:solidFill>
                  <a:srgbClr val="555555"/>
                </a:solidFill>
                <a:effectLst/>
                <a:latin typeface="Arial" panose="020B0604020202020204" pitchFamily="34" charset="0"/>
              </a:rPr>
              <a:t>GAS infections can be dangerous for young children, the elderly, people who are pregnant, or people who have immunocompromised conditions. </a:t>
            </a:r>
          </a:p>
          <a:p>
            <a:pPr algn="l">
              <a:buFont typeface="Arial" panose="020B0604020202020204" pitchFamily="34" charset="0"/>
              <a:buChar char="•"/>
            </a:pPr>
            <a:r>
              <a:rPr lang="en-US" b="0" i="0" dirty="0">
                <a:solidFill>
                  <a:srgbClr val="555555"/>
                </a:solidFill>
                <a:effectLst/>
                <a:latin typeface="Arial" panose="020B0604020202020204" pitchFamily="34" charset="0"/>
              </a:rPr>
              <a:t>Outbreaks are most common in long-term care facilities. Residents in these facilities are at greater risk for severe infection and death from GAS infections versus adults in the community. </a:t>
            </a:r>
          </a:p>
          <a:p>
            <a:pPr algn="l">
              <a:buFont typeface="Arial" panose="020B0604020202020204" pitchFamily="34" charset="0"/>
              <a:buChar char="•"/>
            </a:pPr>
            <a:r>
              <a:rPr lang="en-US" b="0" i="0" dirty="0">
                <a:solidFill>
                  <a:srgbClr val="555555"/>
                </a:solidFill>
                <a:effectLst/>
                <a:latin typeface="Arial" panose="020B0604020202020204" pitchFamily="34" charset="0"/>
              </a:rPr>
              <a:t>If you suspect you, your child, or a loved one has a GAS infection, get medical treatment </a:t>
            </a:r>
            <a:r>
              <a:rPr lang="en-US" b="0" i="1" dirty="0">
                <a:solidFill>
                  <a:srgbClr val="555555"/>
                </a:solidFill>
                <a:effectLst/>
                <a:latin typeface="Arial" panose="020B0604020202020204" pitchFamily="34" charset="0"/>
              </a:rPr>
              <a:t>as soon as possible to prevent serious illness.</a:t>
            </a:r>
            <a:r>
              <a:rPr lang="en-US" b="0" i="0" dirty="0">
                <a:solidFill>
                  <a:srgbClr val="555555"/>
                </a:solidFill>
                <a:effectLst/>
                <a:latin typeface="Arial" panose="020B0604020202020204" pitchFamily="34" charset="0"/>
              </a:rPr>
              <a:t> </a:t>
            </a:r>
          </a:p>
          <a:p>
            <a:endParaRPr lang="en-US" dirty="0"/>
          </a:p>
        </p:txBody>
      </p:sp>
      <p:sp>
        <p:nvSpPr>
          <p:cNvPr id="4" name="Slide Number Placeholder 3"/>
          <p:cNvSpPr>
            <a:spLocks noGrp="1"/>
          </p:cNvSpPr>
          <p:nvPr>
            <p:ph type="sldNum" sz="quarter" idx="5"/>
          </p:nvPr>
        </p:nvSpPr>
        <p:spPr/>
        <p:txBody>
          <a:bodyPr/>
          <a:lstStyle/>
          <a:p>
            <a:pPr>
              <a:defRPr/>
            </a:pPr>
            <a:fld id="{4BFE2B87-6C37-4E2B-B3CE-444FD0182DA1}" type="slidenum">
              <a:rPr lang="en-US" smtClean="0"/>
              <a:pPr>
                <a:defRPr/>
              </a:pPr>
              <a:t>35</a:t>
            </a:fld>
            <a:endParaRPr lang="en-US" dirty="0"/>
          </a:p>
        </p:txBody>
      </p:sp>
    </p:spTree>
    <p:extLst>
      <p:ext uri="{BB962C8B-B14F-4D97-AF65-F5344CB8AC3E}">
        <p14:creationId xmlns:p14="http://schemas.microsoft.com/office/powerpoint/2010/main" val="17476461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BFE2B87-6C37-4E2B-B3CE-444FD0182DA1}" type="slidenum">
              <a:rPr lang="en-US" smtClean="0"/>
              <a:pPr>
                <a:defRPr/>
              </a:pPr>
              <a:t>4</a:t>
            </a:fld>
            <a:endParaRPr lang="en-US" dirty="0"/>
          </a:p>
        </p:txBody>
      </p:sp>
    </p:spTree>
    <p:extLst>
      <p:ext uri="{BB962C8B-B14F-4D97-AF65-F5344CB8AC3E}">
        <p14:creationId xmlns:p14="http://schemas.microsoft.com/office/powerpoint/2010/main" val="37650825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Infection prevention &amp; control is not about policies written in a manual. It is about what we all do everyday at work to prevent harm and enhance safety! Our job is to PREVENT INFECTIONS…. NOT JUST CONTROL THEM!</a:t>
            </a:r>
          </a:p>
          <a:p>
            <a:endParaRPr lang="en-US" dirty="0"/>
          </a:p>
          <a:p>
            <a:r>
              <a:rPr lang="en-US" dirty="0"/>
              <a:t>There are 3 principle goals of infection prevention programs.</a:t>
            </a:r>
          </a:p>
          <a:p>
            <a:pPr marL="174708" indent="-174708">
              <a:buFont typeface="Arial" panose="020B0604020202020204" pitchFamily="34" charset="0"/>
              <a:buChar char="•"/>
            </a:pPr>
            <a:r>
              <a:rPr lang="en-US" dirty="0"/>
              <a:t>Protect the resident</a:t>
            </a:r>
          </a:p>
          <a:p>
            <a:pPr marL="174708" indent="-174708">
              <a:buFont typeface="Arial" panose="020B0604020202020204" pitchFamily="34" charset="0"/>
              <a:buChar char="•"/>
            </a:pPr>
            <a:r>
              <a:rPr lang="en-US" dirty="0"/>
              <a:t>Protect HCP, visitors, and others in the healthcare environment</a:t>
            </a:r>
          </a:p>
          <a:p>
            <a:pPr marL="174708" indent="-174708">
              <a:buFont typeface="Arial" panose="020B0604020202020204" pitchFamily="34" charset="0"/>
              <a:buChar char="•"/>
            </a:pPr>
            <a:r>
              <a:rPr lang="en-US" dirty="0"/>
              <a:t>Accomplish these 2 previous goals in a cost-effective manner when possible.</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4BFE2B87-6C37-4E2B-B3CE-444FD0182DA1}" type="slidenum">
              <a:rPr lang="en-US" smtClean="0"/>
              <a:pPr>
                <a:defRPr/>
              </a:pPr>
              <a:t>36</a:t>
            </a:fld>
            <a:endParaRPr lang="en-US" dirty="0"/>
          </a:p>
        </p:txBody>
      </p:sp>
    </p:spTree>
    <p:extLst>
      <p:ext uri="{BB962C8B-B14F-4D97-AF65-F5344CB8AC3E}">
        <p14:creationId xmlns:p14="http://schemas.microsoft.com/office/powerpoint/2010/main" val="9175979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principle goals of infection prevention programs.</a:t>
            </a:r>
          </a:p>
          <a:p>
            <a:pPr marL="171450" indent="-171450">
              <a:buFont typeface="Arial" panose="020B0604020202020204" pitchFamily="34" charset="0"/>
              <a:buChar char="•"/>
            </a:pPr>
            <a:r>
              <a:rPr lang="en-US" dirty="0"/>
              <a:t>Protect the patient</a:t>
            </a:r>
          </a:p>
          <a:p>
            <a:pPr marL="171450" indent="-171450">
              <a:buFont typeface="Arial" panose="020B0604020202020204" pitchFamily="34" charset="0"/>
              <a:buChar char="•"/>
            </a:pPr>
            <a:r>
              <a:rPr lang="en-US" dirty="0"/>
              <a:t>Protect HCP, visitors, and others in the healthcare environment</a:t>
            </a:r>
          </a:p>
          <a:p>
            <a:pPr marL="171450" indent="-171450">
              <a:buFont typeface="Arial" panose="020B0604020202020204" pitchFamily="34" charset="0"/>
              <a:buChar char="•"/>
            </a:pPr>
            <a:r>
              <a:rPr lang="en-US" dirty="0"/>
              <a:t>Accomplish these 2 previous goals in a cost-effective manner when possible.</a:t>
            </a:r>
          </a:p>
        </p:txBody>
      </p:sp>
      <p:sp>
        <p:nvSpPr>
          <p:cNvPr id="4" name="Slide Number Placeholder 3"/>
          <p:cNvSpPr>
            <a:spLocks noGrp="1"/>
          </p:cNvSpPr>
          <p:nvPr>
            <p:ph type="sldNum" sz="quarter" idx="5"/>
          </p:nvPr>
        </p:nvSpPr>
        <p:spPr/>
        <p:txBody>
          <a:bodyPr/>
          <a:lstStyle/>
          <a:p>
            <a:pPr>
              <a:defRPr/>
            </a:pPr>
            <a:fld id="{4BFE2B87-6C37-4E2B-B3CE-444FD0182DA1}" type="slidenum">
              <a:rPr lang="en-US" smtClean="0"/>
              <a:pPr>
                <a:defRPr/>
              </a:pPr>
              <a:t>37</a:t>
            </a:fld>
            <a:endParaRPr lang="en-US" dirty="0"/>
          </a:p>
        </p:txBody>
      </p:sp>
    </p:spTree>
    <p:extLst>
      <p:ext uri="{BB962C8B-B14F-4D97-AF65-F5344CB8AC3E}">
        <p14:creationId xmlns:p14="http://schemas.microsoft.com/office/powerpoint/2010/main" val="39872282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285750" algn="l" defTabSz="914400" rtl="0" eaLnBrk="1" fontAlgn="base" latinLnBrk="0" hangingPunct="1">
              <a:lnSpc>
                <a:spcPct val="107000"/>
              </a:lnSpc>
              <a:spcBef>
                <a:spcPts val="0"/>
              </a:spcBef>
              <a:spcAft>
                <a:spcPts val="0"/>
              </a:spcAft>
              <a:buClr>
                <a:srgbClr val="415765"/>
              </a:buClr>
              <a:buSzTx/>
              <a:buFont typeface="Courier New" panose="02070309020205020404" pitchFamily="49" charset="0"/>
              <a:buChar char="o"/>
              <a:tabLst/>
              <a:defRPr/>
            </a:pPr>
            <a:endParaRPr kumimoji="0" lang="en-US" sz="2000" b="0" i="0" u="none" strike="noStrike" kern="1200" cap="none" spc="0" normalizeH="0" baseline="0" noProof="0" dirty="0">
              <a:ln>
                <a:noFill/>
              </a:ln>
              <a:solidFill>
                <a:srgbClr val="111216"/>
              </a:solidFill>
              <a:effectLst/>
              <a:uLnTx/>
              <a:uFillTx/>
              <a:latin typeface="Lucida Sans" panose="020B0602030504020204" pitchFamily="34" charset="0"/>
              <a:ea typeface="Calibri" panose="020F0502020204030204" pitchFamily="34" charset="0"/>
              <a:cs typeface="Times New Roman" panose="02020603050405020304" pitchFamily="18" charset="0"/>
            </a:endParaRPr>
          </a:p>
          <a:p>
            <a:r>
              <a:rPr lang="en-US" dirty="0"/>
              <a:t>Protecting residents and staff from infections and harm is a basic standard of care.</a:t>
            </a:r>
          </a:p>
          <a:p>
            <a:r>
              <a:rPr lang="en-US" dirty="0"/>
              <a:t>Infection prevention should be understood and best practices followed by all members of your care team.</a:t>
            </a:r>
          </a:p>
          <a:p>
            <a:r>
              <a:rPr lang="en-US" dirty="0"/>
              <a:t>Residents are at increased risk of infection and LTC need to balance prevention of possible disease transmission versus consequences of social isolation.</a:t>
            </a:r>
          </a:p>
          <a:p>
            <a:endParaRPr lang="en-US" dirty="0"/>
          </a:p>
        </p:txBody>
      </p:sp>
      <p:sp>
        <p:nvSpPr>
          <p:cNvPr id="4" name="Slide Number Placeholder 3"/>
          <p:cNvSpPr>
            <a:spLocks noGrp="1"/>
          </p:cNvSpPr>
          <p:nvPr>
            <p:ph type="sldNum" sz="quarter" idx="5"/>
          </p:nvPr>
        </p:nvSpPr>
        <p:spPr/>
        <p:txBody>
          <a:bodyPr/>
          <a:lstStyle/>
          <a:p>
            <a:pPr>
              <a:defRPr/>
            </a:pPr>
            <a:fld id="{4BFE2B87-6C37-4E2B-B3CE-444FD0182DA1}" type="slidenum">
              <a:rPr lang="en-US" smtClean="0"/>
              <a:pPr>
                <a:defRPr/>
              </a:pPr>
              <a:t>38</a:t>
            </a:fld>
            <a:endParaRPr lang="en-US" dirty="0"/>
          </a:p>
        </p:txBody>
      </p:sp>
    </p:spTree>
    <p:extLst>
      <p:ext uri="{BB962C8B-B14F-4D97-AF65-F5344CB8AC3E}">
        <p14:creationId xmlns:p14="http://schemas.microsoft.com/office/powerpoint/2010/main" val="21130138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BFE2B87-6C37-4E2B-B3CE-444FD0182DA1}" type="slidenum">
              <a:rPr lang="en-US" smtClean="0"/>
              <a:pPr>
                <a:defRPr/>
              </a:pPr>
              <a:t>39</a:t>
            </a:fld>
            <a:endParaRPr lang="en-US" dirty="0"/>
          </a:p>
        </p:txBody>
      </p:sp>
    </p:spTree>
    <p:extLst>
      <p:ext uri="{BB962C8B-B14F-4D97-AF65-F5344CB8AC3E}">
        <p14:creationId xmlns:p14="http://schemas.microsoft.com/office/powerpoint/2010/main" val="33915412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Early detection of infectious diseases plays a crucial role in all treatment and prevention strategies.</a:t>
            </a:r>
          </a:p>
          <a:p>
            <a:endParaRPr lang="en-US" dirty="0"/>
          </a:p>
          <a:p>
            <a:r>
              <a:rPr lang="en-US" dirty="0"/>
              <a:t>Advantages of early detection - </a:t>
            </a:r>
          </a:p>
          <a:p>
            <a:r>
              <a:rPr lang="en-US" dirty="0"/>
              <a:t>can lead to better treatment outcomes, as the disease may be in its initial stages, making it more responsive to treatment. Early detection and treatment can also prevent the disease from progressing, reducing the risk of complications and improving long-term health. </a:t>
            </a:r>
          </a:p>
          <a:p>
            <a:r>
              <a:rPr lang="en-US" dirty="0"/>
              <a:t>Limiting outbreak size</a:t>
            </a:r>
          </a:p>
          <a:p>
            <a:endParaRPr lang="en-US" dirty="0"/>
          </a:p>
          <a:p>
            <a:r>
              <a:rPr lang="en-US" dirty="0"/>
              <a:t>Constant surveillance is necessary to identify potential infections</a:t>
            </a:r>
          </a:p>
        </p:txBody>
      </p:sp>
      <p:sp>
        <p:nvSpPr>
          <p:cNvPr id="4" name="Slide Number Placeholder 3"/>
          <p:cNvSpPr>
            <a:spLocks noGrp="1"/>
          </p:cNvSpPr>
          <p:nvPr>
            <p:ph type="sldNum" sz="quarter" idx="5"/>
          </p:nvPr>
        </p:nvSpPr>
        <p:spPr/>
        <p:txBody>
          <a:bodyPr/>
          <a:lstStyle/>
          <a:p>
            <a:pPr>
              <a:defRPr/>
            </a:pPr>
            <a:fld id="{4BFE2B87-6C37-4E2B-B3CE-444FD0182DA1}" type="slidenum">
              <a:rPr lang="en-US" smtClean="0"/>
              <a:pPr>
                <a:defRPr/>
              </a:pPr>
              <a:t>40</a:t>
            </a:fld>
            <a:endParaRPr lang="en-US" dirty="0"/>
          </a:p>
        </p:txBody>
      </p:sp>
    </p:spTree>
    <p:extLst>
      <p:ext uri="{BB962C8B-B14F-4D97-AF65-F5344CB8AC3E}">
        <p14:creationId xmlns:p14="http://schemas.microsoft.com/office/powerpoint/2010/main" val="11065171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a:t>The diagram represents the “chain” or cycle of transmission of an infection. Many different pathogens (“germs”) are found inside and outside a healthcare facility. These germs spread from one person to another through a common series of events: the “chain of transmission.” Breaking the chain at any point in the cycle prevents the germ from infecting more people.1 The links of the chain include1</a:t>
            </a:r>
          </a:p>
          <a:p>
            <a:r>
              <a:rPr lang="en-US" dirty="0"/>
              <a:t>• Infectious Agent—germ that causes disease</a:t>
            </a:r>
          </a:p>
          <a:p>
            <a:r>
              <a:rPr lang="en-US" dirty="0"/>
              <a:t>• Reservoir—where the germ lives (people, equipment, vectors such as ticks, or mosquitoes)</a:t>
            </a:r>
          </a:p>
          <a:p>
            <a:r>
              <a:rPr lang="en-US" dirty="0"/>
              <a:t>• Portal of Exit—how the germ leaves the reservoir (coughing, sneezing, body fluids)</a:t>
            </a:r>
          </a:p>
          <a:p>
            <a:r>
              <a:rPr lang="en-US" dirty="0"/>
              <a:t>• Mode of Transmission—how the germ is passed on (direct or indirect contact, fomites, ingestion, inhalation)</a:t>
            </a:r>
          </a:p>
          <a:p>
            <a:r>
              <a:rPr lang="en-US" dirty="0"/>
              <a:t>• Portal of Entry—how the germ enters the new host (mucous membranes, respiratory tract, broken skin, gastrointestinal tract, catheters)</a:t>
            </a:r>
          </a:p>
          <a:p>
            <a:r>
              <a:rPr lang="en-US" dirty="0"/>
              <a:t>• Susceptible Host—can be anyone, but having recent surgery, burns, diabetes, immunosuppression, cardiopulmonary disease, or indwelling devices such</a:t>
            </a:r>
          </a:p>
          <a:p>
            <a:r>
              <a:rPr lang="en-US" dirty="0"/>
              <a:t>as Foley catheters makes someone more susceptible</a:t>
            </a:r>
          </a:p>
          <a:p>
            <a:endParaRPr lang="en-US" dirty="0"/>
          </a:p>
          <a:p>
            <a:r>
              <a:rPr lang="en-US" dirty="0"/>
              <a:t>The way to stop germs from spreading is by breaking or interrupting this chain at any link. Ways to break the chain include frequent hand hygiene, vaccination (including COVID or influenza—“flu shot”), cough and sneeze etiquette, following the rules for Standard and Contact Precautions, using personal protective equipment (PPE) the right way, cleaning and disinfecting the environment, sterilizing medical instruments and equipment, following safe injection practices, and using antibiotics wisely to prevent antibiotic resistance. Long-term care infection prevention tools for residents and visitors are available from the Association for Professionals in Infection Control and Epidemiology</a:t>
            </a:r>
          </a:p>
        </p:txBody>
      </p:sp>
      <p:sp>
        <p:nvSpPr>
          <p:cNvPr id="4" name="Slide Number Placeholder 3"/>
          <p:cNvSpPr>
            <a:spLocks noGrp="1"/>
          </p:cNvSpPr>
          <p:nvPr>
            <p:ph type="sldNum" sz="quarter" idx="5"/>
          </p:nvPr>
        </p:nvSpPr>
        <p:spPr/>
        <p:txBody>
          <a:bodyPr/>
          <a:lstStyle/>
          <a:p>
            <a:pPr>
              <a:defRPr/>
            </a:pPr>
            <a:fld id="{4BFE2B87-6C37-4E2B-B3CE-444FD0182DA1}" type="slidenum">
              <a:rPr lang="en-US" smtClean="0"/>
              <a:pPr>
                <a:defRPr/>
              </a:pPr>
              <a:t>42</a:t>
            </a:fld>
            <a:endParaRPr lang="en-US" dirty="0"/>
          </a:p>
        </p:txBody>
      </p:sp>
    </p:spTree>
    <p:extLst>
      <p:ext uri="{BB962C8B-B14F-4D97-AF65-F5344CB8AC3E}">
        <p14:creationId xmlns:p14="http://schemas.microsoft.com/office/powerpoint/2010/main" val="20426450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dirty="0"/>
              <a:t>The most effective way to prevent the spread of infection!</a:t>
            </a:r>
          </a:p>
          <a:p>
            <a:r>
              <a:rPr lang="en-US" dirty="0"/>
              <a:t>oWhen to perform HH</a:t>
            </a:r>
          </a:p>
          <a:p>
            <a:endParaRPr lang="en-US" dirty="0"/>
          </a:p>
          <a:p>
            <a:r>
              <a:rPr lang="en-US" sz="2400" dirty="0"/>
              <a:t>Before:</a:t>
            </a:r>
          </a:p>
          <a:p>
            <a:pPr lvl="1"/>
            <a:r>
              <a:rPr lang="en-US" sz="2400" dirty="0"/>
              <a:t>Having contact with residents</a:t>
            </a:r>
          </a:p>
          <a:p>
            <a:pPr lvl="1"/>
            <a:r>
              <a:rPr lang="en-US" sz="2400" b="1" dirty="0">
                <a:solidFill>
                  <a:schemeClr val="accent1"/>
                </a:solidFill>
              </a:rPr>
              <a:t>Putting on gloves</a:t>
            </a:r>
          </a:p>
          <a:p>
            <a:pPr lvl="1"/>
            <a:r>
              <a:rPr lang="en-US" sz="2400" dirty="0"/>
              <a:t>Inserting an invasive device</a:t>
            </a:r>
          </a:p>
          <a:p>
            <a:pPr lvl="1"/>
            <a:r>
              <a:rPr lang="en-US" sz="2400" dirty="0"/>
              <a:t>Manipulating an invasive device</a:t>
            </a:r>
          </a:p>
          <a:p>
            <a:r>
              <a:rPr lang="en-US" sz="2400" dirty="0"/>
              <a:t>After:</a:t>
            </a:r>
          </a:p>
          <a:p>
            <a:pPr lvl="1"/>
            <a:r>
              <a:rPr lang="en-US" sz="2400" dirty="0"/>
              <a:t>Having contact with a resident’s skin</a:t>
            </a:r>
          </a:p>
          <a:p>
            <a:pPr lvl="1"/>
            <a:r>
              <a:rPr lang="en-US" sz="2400" dirty="0"/>
              <a:t>Having contact with body fluids/excretions, non-intact skin, wound dressings, contaminated items</a:t>
            </a:r>
          </a:p>
          <a:p>
            <a:pPr lvl="1"/>
            <a:r>
              <a:rPr lang="en-US" sz="2400" dirty="0"/>
              <a:t>Having contact with inanimate objects near a resident</a:t>
            </a:r>
          </a:p>
          <a:p>
            <a:pPr lvl="1"/>
            <a:r>
              <a:rPr lang="en-US" sz="2400" b="1" dirty="0">
                <a:solidFill>
                  <a:schemeClr val="accent1"/>
                </a:solidFill>
              </a:rPr>
              <a:t>Removing gloves</a:t>
            </a:r>
          </a:p>
          <a:p>
            <a:r>
              <a:rPr lang="en-US" dirty="0"/>
              <a:t>Are staff being educated and audited for HH compliance?</a:t>
            </a:r>
          </a:p>
          <a:p>
            <a:r>
              <a:rPr lang="en-US" dirty="0"/>
              <a:t>Keep natural fingernails short, no longer than ¼ inch.</a:t>
            </a:r>
          </a:p>
          <a:p>
            <a:r>
              <a:rPr lang="en-US" dirty="0"/>
              <a:t>Do not wear artificial nails when having direct contact with high-risk residents. </a:t>
            </a:r>
          </a:p>
          <a:p>
            <a:r>
              <a:rPr lang="en-US" dirty="0"/>
              <a:t>Refer to your facility-specific policy.</a:t>
            </a:r>
          </a:p>
          <a:p>
            <a:endParaRPr lang="en-US" dirty="0"/>
          </a:p>
        </p:txBody>
      </p:sp>
      <p:sp>
        <p:nvSpPr>
          <p:cNvPr id="4" name="Slide Number Placeholder 3"/>
          <p:cNvSpPr>
            <a:spLocks noGrp="1"/>
          </p:cNvSpPr>
          <p:nvPr>
            <p:ph type="sldNum" sz="quarter" idx="5"/>
          </p:nvPr>
        </p:nvSpPr>
        <p:spPr/>
        <p:txBody>
          <a:bodyPr/>
          <a:lstStyle/>
          <a:p>
            <a:pPr>
              <a:defRPr/>
            </a:pPr>
            <a:fld id="{4BFE2B87-6C37-4E2B-B3CE-444FD0182DA1}" type="slidenum">
              <a:rPr lang="en-US" smtClean="0"/>
              <a:pPr>
                <a:defRPr/>
              </a:pPr>
              <a:t>43</a:t>
            </a:fld>
            <a:endParaRPr lang="en-US" dirty="0"/>
          </a:p>
        </p:txBody>
      </p:sp>
    </p:spTree>
    <p:extLst>
      <p:ext uri="{BB962C8B-B14F-4D97-AF65-F5344CB8AC3E}">
        <p14:creationId xmlns:p14="http://schemas.microsoft.com/office/powerpoint/2010/main" val="41137657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Standard precautions</a:t>
            </a:r>
          </a:p>
          <a:p>
            <a:endParaRPr lang="en-US" dirty="0"/>
          </a:p>
          <a:p>
            <a:r>
              <a:rPr lang="en-US" dirty="0"/>
              <a:t>Transmission‐Based Precautions are for patients who are known or suspected to be infected or colonized with infectious agents, including certain epidemiologically important pathogens, and are used when the route(s) of transmission are not completely interrupted using Standard Precautions alone.</a:t>
            </a:r>
          </a:p>
        </p:txBody>
      </p:sp>
      <p:sp>
        <p:nvSpPr>
          <p:cNvPr id="4" name="Slide Number Placeholder 3"/>
          <p:cNvSpPr>
            <a:spLocks noGrp="1"/>
          </p:cNvSpPr>
          <p:nvPr>
            <p:ph type="sldNum" sz="quarter" idx="5"/>
          </p:nvPr>
        </p:nvSpPr>
        <p:spPr/>
        <p:txBody>
          <a:bodyPr/>
          <a:lstStyle/>
          <a:p>
            <a:pPr>
              <a:defRPr/>
            </a:pPr>
            <a:fld id="{4BFE2B87-6C37-4E2B-B3CE-444FD0182DA1}" type="slidenum">
              <a:rPr lang="en-US" smtClean="0"/>
              <a:pPr>
                <a:defRPr/>
              </a:pPr>
              <a:t>44</a:t>
            </a:fld>
            <a:endParaRPr lang="en-US" dirty="0"/>
          </a:p>
        </p:txBody>
      </p:sp>
    </p:spTree>
    <p:extLst>
      <p:ext uri="{BB962C8B-B14F-4D97-AF65-F5344CB8AC3E}">
        <p14:creationId xmlns:p14="http://schemas.microsoft.com/office/powerpoint/2010/main" val="797517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a:t>Read slide</a:t>
            </a:r>
          </a:p>
          <a:p>
            <a:endParaRPr lang="en-US" dirty="0"/>
          </a:p>
          <a:p>
            <a:r>
              <a:rPr lang="en-US" dirty="0"/>
              <a:t>Hand hygiene</a:t>
            </a:r>
          </a:p>
          <a:p>
            <a:r>
              <a:rPr lang="en-US" dirty="0"/>
              <a:t>Use of personal protective equipment (PPE)</a:t>
            </a:r>
          </a:p>
          <a:p>
            <a:r>
              <a:rPr lang="en-US" dirty="0"/>
              <a:t>Safe handling of potentially contaminated equipment or surfaces in the patient environment</a:t>
            </a:r>
          </a:p>
          <a:p>
            <a:r>
              <a:rPr lang="en-US" dirty="0"/>
              <a:t>Respiratory hygiene/cough etiquette</a:t>
            </a:r>
          </a:p>
          <a:p>
            <a:r>
              <a:rPr lang="en-US" dirty="0"/>
              <a:t>Safe injection practices</a:t>
            </a:r>
          </a:p>
          <a:p>
            <a:endParaRPr lang="en-US" dirty="0"/>
          </a:p>
          <a:p>
            <a:r>
              <a:rPr lang="en-US" dirty="0"/>
              <a:t>“Dress for the occasion” If you anticipate the chance of being splashed, splattered, or contaminated in any way by the job you are about to perform…</a:t>
            </a:r>
          </a:p>
          <a:p>
            <a:r>
              <a:rPr lang="en-US" dirty="0"/>
              <a:t>	               PPE is required.</a:t>
            </a:r>
          </a:p>
          <a:p>
            <a:r>
              <a:rPr lang="en-US" dirty="0"/>
              <a:t>Gloves are worn if potential contact with blood or body fluid, mucous membranes, or non-intact skin;</a:t>
            </a:r>
          </a:p>
          <a:p>
            <a:r>
              <a:rPr lang="en-US" dirty="0"/>
              <a:t>Gloves are changed and hand hygiene is performed before moving from a contaminated body site to a clean body site during resident care;</a:t>
            </a:r>
          </a:p>
          <a:p>
            <a:r>
              <a:rPr lang="en-US" dirty="0"/>
              <a:t>A gown is worn for direct resident contact if the resident has uncontained secretions or excretions;</a:t>
            </a:r>
          </a:p>
          <a:p>
            <a:r>
              <a:rPr lang="en-US" dirty="0"/>
              <a:t>A facemask is worn if contact (i.e., within 3 feet) with a resident with new acute cough or symptoms of a respiratory infection (e.g., influenza-like illness); </a:t>
            </a:r>
          </a:p>
          <a:p>
            <a:r>
              <a:rPr lang="en-US" dirty="0"/>
              <a:t>Appropriate mouth, nose, and eye protection (e.g., facemasks, face shield) is worn for performing aerosol-generating and/or procedures that are likely to generate splashes or sprays of blood or body fluids.</a:t>
            </a:r>
          </a:p>
          <a:p>
            <a:endParaRPr lang="en-US" dirty="0"/>
          </a:p>
        </p:txBody>
      </p:sp>
      <p:sp>
        <p:nvSpPr>
          <p:cNvPr id="4" name="Slide Number Placeholder 3"/>
          <p:cNvSpPr>
            <a:spLocks noGrp="1"/>
          </p:cNvSpPr>
          <p:nvPr>
            <p:ph type="sldNum" sz="quarter" idx="5"/>
          </p:nvPr>
        </p:nvSpPr>
        <p:spPr/>
        <p:txBody>
          <a:bodyPr/>
          <a:lstStyle/>
          <a:p>
            <a:pPr>
              <a:defRPr/>
            </a:pPr>
            <a:fld id="{4BFE2B87-6C37-4E2B-B3CE-444FD0182DA1}" type="slidenum">
              <a:rPr lang="en-US" smtClean="0"/>
              <a:pPr>
                <a:defRPr/>
              </a:pPr>
              <a:t>45</a:t>
            </a:fld>
            <a:endParaRPr lang="en-US" dirty="0"/>
          </a:p>
        </p:txBody>
      </p:sp>
    </p:spTree>
    <p:extLst>
      <p:ext uri="{BB962C8B-B14F-4D97-AF65-F5344CB8AC3E}">
        <p14:creationId xmlns:p14="http://schemas.microsoft.com/office/powerpoint/2010/main" val="42075404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Kellar M. APIC Infection Connection. Fall 2010 ed.</a:t>
            </a:r>
          </a:p>
          <a:p>
            <a:endParaRPr lang="en-US" dirty="0"/>
          </a:p>
          <a:p>
            <a:r>
              <a:rPr lang="en-US" dirty="0"/>
              <a:t>Resident characteristics help determine if standard precautions will be effective in preventing the spread of pathogens. Read slide</a:t>
            </a:r>
          </a:p>
          <a:p>
            <a:endParaRPr lang="en-US" dirty="0"/>
          </a:p>
          <a:p>
            <a:pPr defTabSz="931774">
              <a:defRPr/>
            </a:pPr>
            <a:r>
              <a:rPr lang="en-US" dirty="0">
                <a:solidFill>
                  <a:prstClr val="black"/>
                </a:solidFill>
                <a:latin typeface="Calibri"/>
              </a:rPr>
              <a:t>Gloves are worn if potential contact with blood or body fluid, mucous membranes, or non-intact skin;</a:t>
            </a:r>
          </a:p>
          <a:p>
            <a:pPr defTabSz="931774">
              <a:defRPr/>
            </a:pPr>
            <a:r>
              <a:rPr lang="en-US" dirty="0">
                <a:solidFill>
                  <a:prstClr val="black"/>
                </a:solidFill>
                <a:latin typeface="Calibri"/>
              </a:rPr>
              <a:t>Gloves are changed and hand hygiene is performed before moving from a contaminated body site to a clean body site during resident care;</a:t>
            </a:r>
          </a:p>
          <a:p>
            <a:pPr defTabSz="931774">
              <a:defRPr/>
            </a:pPr>
            <a:r>
              <a:rPr lang="en-US" dirty="0">
                <a:solidFill>
                  <a:prstClr val="black"/>
                </a:solidFill>
                <a:latin typeface="Calibri"/>
              </a:rPr>
              <a:t>A gown is worn for direct resident contact if the resident has uncontained secretions or excretions;</a:t>
            </a:r>
          </a:p>
          <a:p>
            <a:pPr defTabSz="931774">
              <a:defRPr/>
            </a:pPr>
            <a:r>
              <a:rPr lang="en-US" dirty="0">
                <a:solidFill>
                  <a:prstClr val="black"/>
                </a:solidFill>
                <a:latin typeface="Calibri"/>
              </a:rPr>
              <a:t>A facemask is worn if contact (i.e., within 3 feet) with a resident with new acute cough or symptoms of a respiratory infection (e.g., influenza-like illness); </a:t>
            </a:r>
          </a:p>
          <a:p>
            <a:pPr defTabSz="931774">
              <a:defRPr/>
            </a:pPr>
            <a:r>
              <a:rPr lang="en-US" dirty="0">
                <a:solidFill>
                  <a:prstClr val="black"/>
                </a:solidFill>
                <a:latin typeface="Calibri"/>
              </a:rPr>
              <a:t>Appropriate mouth, nose, and eye protection (e.g., facemasks, face shield) is worn for performing aerosol-generating and/or procedures that are likely to generate splashes or sprays of blood or body fluids.</a:t>
            </a:r>
          </a:p>
          <a:p>
            <a:pPr defTabSz="931774">
              <a:defRPr/>
            </a:pPr>
            <a:endParaRPr lang="en-US" dirty="0">
              <a:solidFill>
                <a:prstClr val="black"/>
              </a:solidFill>
              <a:latin typeface="Calibri"/>
            </a:endParaRPr>
          </a:p>
          <a:p>
            <a:pPr defTabSz="931774">
              <a:defRPr/>
            </a:pPr>
            <a:r>
              <a:rPr lang="en-US" dirty="0">
                <a:solidFill>
                  <a:prstClr val="black"/>
                </a:solidFill>
                <a:latin typeface="Calibri"/>
              </a:rPr>
              <a:t>The table lists what PPE is recommended for certain tasks/hazards</a:t>
            </a:r>
          </a:p>
          <a:p>
            <a:endParaRPr lang="en-US" dirty="0"/>
          </a:p>
        </p:txBody>
      </p:sp>
      <p:sp>
        <p:nvSpPr>
          <p:cNvPr id="4" name="Slide Number Placeholder 3"/>
          <p:cNvSpPr>
            <a:spLocks noGrp="1"/>
          </p:cNvSpPr>
          <p:nvPr>
            <p:ph type="sldNum" sz="quarter" idx="5"/>
          </p:nvPr>
        </p:nvSpPr>
        <p:spPr/>
        <p:txBody>
          <a:bodyPr/>
          <a:lstStyle/>
          <a:p>
            <a:pPr>
              <a:defRPr/>
            </a:pPr>
            <a:fld id="{4BFE2B87-6C37-4E2B-B3CE-444FD0182DA1}" type="slidenum">
              <a:rPr lang="en-US" smtClean="0"/>
              <a:pPr>
                <a:defRPr/>
              </a:pPr>
              <a:t>47</a:t>
            </a:fld>
            <a:endParaRPr lang="en-US" dirty="0"/>
          </a:p>
        </p:txBody>
      </p:sp>
    </p:spTree>
    <p:extLst>
      <p:ext uri="{BB962C8B-B14F-4D97-AF65-F5344CB8AC3E}">
        <p14:creationId xmlns:p14="http://schemas.microsoft.com/office/powerpoint/2010/main" val="11705644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Open Sans" panose="020B0606030504020204" pitchFamily="34" charset="0"/>
              </a:rPr>
              <a:t>In 2019, CDC’s 2019 AR Threats Report noted that dedicated prevention and infection control efforts in the U.S. reduced deaths from antimicrobial-resistant infections by 18% overall and by nearly 30% in hospitals. However, CDC’s 2022 special report highlighting the </a:t>
            </a:r>
            <a:r>
              <a:rPr lang="en-US" b="0" i="0" u="sng" dirty="0">
                <a:solidFill>
                  <a:srgbClr val="075290"/>
                </a:solidFill>
                <a:effectLst/>
                <a:latin typeface="Open Sans" panose="020B0606030504020204" pitchFamily="34" charset="0"/>
                <a:hlinkClick r:id="rId3"/>
              </a:rPr>
              <a:t>impact of COVID-19 on antimicrobial resistance</a:t>
            </a:r>
            <a:r>
              <a:rPr lang="en-US" b="0" i="0" dirty="0">
                <a:solidFill>
                  <a:srgbClr val="000000"/>
                </a:solidFill>
                <a:effectLst/>
                <a:latin typeface="Open Sans" panose="020B0606030504020204" pitchFamily="34" charset="0"/>
              </a:rPr>
              <a:t> in the U.S. found that much of that progress was lost, in large part, due to the effects of the pandemic.</a:t>
            </a:r>
            <a:endParaRPr lang="en-US" dirty="0"/>
          </a:p>
        </p:txBody>
      </p:sp>
      <p:sp>
        <p:nvSpPr>
          <p:cNvPr id="4" name="Slide Number Placeholder 3"/>
          <p:cNvSpPr>
            <a:spLocks noGrp="1"/>
          </p:cNvSpPr>
          <p:nvPr>
            <p:ph type="sldNum" sz="quarter" idx="5"/>
          </p:nvPr>
        </p:nvSpPr>
        <p:spPr/>
        <p:txBody>
          <a:bodyPr/>
          <a:lstStyle/>
          <a:p>
            <a:pPr>
              <a:defRPr/>
            </a:pPr>
            <a:fld id="{4BFE2B87-6C37-4E2B-B3CE-444FD0182DA1}" type="slidenum">
              <a:rPr lang="en-US" smtClean="0"/>
              <a:pPr>
                <a:defRPr/>
              </a:pPr>
              <a:t>5</a:t>
            </a:fld>
            <a:endParaRPr lang="en-US" dirty="0"/>
          </a:p>
        </p:txBody>
      </p:sp>
    </p:spTree>
    <p:extLst>
      <p:ext uri="{BB962C8B-B14F-4D97-AF65-F5344CB8AC3E}">
        <p14:creationId xmlns:p14="http://schemas.microsoft.com/office/powerpoint/2010/main" val="327223106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Gloves are worn if potential contact with blood or body fluid, mucous membranes, or non-intact skin;</a:t>
            </a:r>
          </a:p>
          <a:p>
            <a:pPr lvl="0"/>
            <a:r>
              <a:rPr lang="en-US" dirty="0"/>
              <a:t>Gloves are changed and hand hygiene is performed before moving from a contaminated body site to a clean body site during resident care;</a:t>
            </a:r>
          </a:p>
          <a:p>
            <a:pPr lvl="0"/>
            <a:r>
              <a:rPr lang="en-US" dirty="0"/>
              <a:t>A gown is worn for direct resident contact if the resident has uncontained secretions or excretions;</a:t>
            </a:r>
          </a:p>
          <a:p>
            <a:pPr lvl="0"/>
            <a:r>
              <a:rPr lang="en-US" dirty="0"/>
              <a:t>A facemask is worn if contact (i.e., within 3 feet) with a resident with new acute cough or symptoms of a respiratory infection (e.g., influenza-like illness); </a:t>
            </a:r>
          </a:p>
          <a:p>
            <a:pPr lvl="0"/>
            <a:r>
              <a:rPr lang="en-US" dirty="0"/>
              <a:t>Appropriate mouth, nose, and eye protection (e.g., facemasks, face shield) is worn for performing aerosol-generating and/or procedures that are likely to generate splashes or sprays of blood or body fluids.</a:t>
            </a:r>
          </a:p>
          <a:p>
            <a:endParaRPr lang="en-US" dirty="0"/>
          </a:p>
        </p:txBody>
      </p:sp>
      <p:sp>
        <p:nvSpPr>
          <p:cNvPr id="4" name="Slide Number Placeholder 3"/>
          <p:cNvSpPr>
            <a:spLocks noGrp="1"/>
          </p:cNvSpPr>
          <p:nvPr>
            <p:ph type="sldNum" sz="quarter" idx="10"/>
          </p:nvPr>
        </p:nvSpPr>
        <p:spPr/>
        <p:txBody>
          <a:bodyPr/>
          <a:lstStyle/>
          <a:p>
            <a:pPr>
              <a:defRPr/>
            </a:pPr>
            <a:fld id="{4BFE2B87-6C37-4E2B-B3CE-444FD0182DA1}" type="slidenum">
              <a:rPr lang="en-US" smtClean="0"/>
              <a:pPr>
                <a:defRPr/>
              </a:pPr>
              <a:t>48</a:t>
            </a:fld>
            <a:endParaRPr lang="en-US" dirty="0"/>
          </a:p>
        </p:txBody>
      </p:sp>
    </p:spTree>
    <p:extLst>
      <p:ext uri="{BB962C8B-B14F-4D97-AF65-F5344CB8AC3E}">
        <p14:creationId xmlns:p14="http://schemas.microsoft.com/office/powerpoint/2010/main" val="33042188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a:solidFill>
                  <a:srgbClr val="425563"/>
                </a:solidFill>
              </a:rPr>
              <a:t>Not up your sleeve and</a:t>
            </a:r>
            <a:r>
              <a:rPr lang="en-US" baseline="0" dirty="0">
                <a:solidFill>
                  <a:srgbClr val="425563"/>
                </a:solidFill>
              </a:rPr>
              <a:t> </a:t>
            </a:r>
            <a:r>
              <a:rPr lang="en-US" dirty="0">
                <a:solidFill>
                  <a:srgbClr val="425563"/>
                </a:solidFill>
              </a:rPr>
              <a:t>“dab it”</a:t>
            </a:r>
          </a:p>
          <a:p>
            <a:endParaRPr lang="en-US" dirty="0"/>
          </a:p>
        </p:txBody>
      </p:sp>
      <p:sp>
        <p:nvSpPr>
          <p:cNvPr id="4" name="Slide Number Placeholder 3"/>
          <p:cNvSpPr>
            <a:spLocks noGrp="1"/>
          </p:cNvSpPr>
          <p:nvPr>
            <p:ph type="sldNum" sz="quarter" idx="10"/>
          </p:nvPr>
        </p:nvSpPr>
        <p:spPr/>
        <p:txBody>
          <a:bodyPr/>
          <a:lstStyle/>
          <a:p>
            <a:pPr>
              <a:defRPr/>
            </a:pPr>
            <a:fld id="{4BFE2B87-6C37-4E2B-B3CE-444FD0182DA1}" type="slidenum">
              <a:rPr lang="en-US" smtClean="0"/>
              <a:pPr>
                <a:defRPr/>
              </a:pPr>
              <a:t>49</a:t>
            </a:fld>
            <a:endParaRPr lang="en-US" dirty="0"/>
          </a:p>
        </p:txBody>
      </p:sp>
    </p:spTree>
    <p:extLst>
      <p:ext uri="{BB962C8B-B14F-4D97-AF65-F5344CB8AC3E}">
        <p14:creationId xmlns:p14="http://schemas.microsoft.com/office/powerpoint/2010/main" val="336437181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Last update: September 2018 </a:t>
            </a:r>
          </a:p>
        </p:txBody>
      </p:sp>
      <p:sp>
        <p:nvSpPr>
          <p:cNvPr id="4" name="Slide Number Placeholder 3"/>
          <p:cNvSpPr>
            <a:spLocks noGrp="1"/>
          </p:cNvSpPr>
          <p:nvPr>
            <p:ph type="sldNum" sz="quarter" idx="5"/>
          </p:nvPr>
        </p:nvSpPr>
        <p:spPr/>
        <p:txBody>
          <a:bodyPr/>
          <a:lstStyle/>
          <a:p>
            <a:pPr>
              <a:defRPr/>
            </a:pPr>
            <a:fld id="{4BFE2B87-6C37-4E2B-B3CE-444FD0182DA1}" type="slidenum">
              <a:rPr lang="en-US" smtClean="0"/>
              <a:pPr>
                <a:defRPr/>
              </a:pPr>
              <a:t>50</a:t>
            </a:fld>
            <a:endParaRPr lang="en-US" dirty="0"/>
          </a:p>
        </p:txBody>
      </p:sp>
    </p:spTree>
    <p:extLst>
      <p:ext uri="{BB962C8B-B14F-4D97-AF65-F5344CB8AC3E}">
        <p14:creationId xmlns:p14="http://schemas.microsoft.com/office/powerpoint/2010/main" val="280515086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349415" indent="-349415" defTabSz="931774" eaLnBrk="1" hangingPunct="1">
              <a:spcBef>
                <a:spcPts val="1223"/>
              </a:spcBef>
              <a:buClr>
                <a:srgbClr val="415765"/>
              </a:buClr>
              <a:buFont typeface="Wingdings" panose="05000000000000000000" pitchFamily="2" charset="2"/>
              <a:buChar char="§"/>
              <a:defRPr/>
            </a:pPr>
            <a:r>
              <a:rPr lang="en-US" sz="2600" dirty="0">
                <a:solidFill>
                  <a:srgbClr val="111216"/>
                </a:solidFill>
                <a:latin typeface="Lucida Sans" panose="020B0602030504020204" pitchFamily="34" charset="0"/>
                <a:cs typeface="Arial" panose="020B0604020202020204" pitchFamily="34" charset="0"/>
              </a:rPr>
              <a:t>Negative Air Room, door closed.</a:t>
            </a:r>
          </a:p>
          <a:p>
            <a:pPr marL="349415" indent="-349415" defTabSz="931774" eaLnBrk="1" hangingPunct="1">
              <a:spcBef>
                <a:spcPts val="1223"/>
              </a:spcBef>
              <a:buClr>
                <a:srgbClr val="415765"/>
              </a:buClr>
              <a:buFont typeface="Wingdings" panose="05000000000000000000" pitchFamily="2" charset="2"/>
              <a:buChar char="§"/>
              <a:defRPr/>
            </a:pPr>
            <a:r>
              <a:rPr lang="en-US" sz="2600" dirty="0">
                <a:solidFill>
                  <a:srgbClr val="111216"/>
                </a:solidFill>
                <a:latin typeface="Lucida Sans" panose="020B0602030504020204" pitchFamily="34" charset="0"/>
                <a:cs typeface="Arial" panose="020B0604020202020204" pitchFamily="34" charset="0"/>
              </a:rPr>
              <a:t>PPE outside room </a:t>
            </a:r>
          </a:p>
          <a:p>
            <a:pPr marL="349415" indent="-349415" defTabSz="931774" eaLnBrk="1" hangingPunct="1">
              <a:spcBef>
                <a:spcPts val="1223"/>
              </a:spcBef>
              <a:buClr>
                <a:srgbClr val="415765"/>
              </a:buClr>
              <a:buFont typeface="Wingdings" panose="05000000000000000000" pitchFamily="2" charset="2"/>
              <a:buChar char="§"/>
              <a:defRPr/>
            </a:pPr>
            <a:r>
              <a:rPr lang="en-US" sz="2600" dirty="0">
                <a:solidFill>
                  <a:srgbClr val="111216"/>
                </a:solidFill>
                <a:latin typeface="Lucida Sans" panose="020B0602030504020204" pitchFamily="34" charset="0"/>
                <a:cs typeface="Arial" panose="020B0604020202020204" pitchFamily="34" charset="0"/>
              </a:rPr>
              <a:t>Masks – N95 respirator mask or PAPR</a:t>
            </a:r>
          </a:p>
          <a:p>
            <a:pPr marL="349415" indent="-349415" defTabSz="931774" eaLnBrk="1" hangingPunct="1">
              <a:spcBef>
                <a:spcPts val="1223"/>
              </a:spcBef>
              <a:buClr>
                <a:srgbClr val="415765"/>
              </a:buClr>
              <a:buFont typeface="Wingdings" panose="05000000000000000000" pitchFamily="2" charset="2"/>
              <a:buChar char="§"/>
              <a:defRPr/>
            </a:pPr>
            <a:r>
              <a:rPr lang="en-US" sz="2600" dirty="0">
                <a:solidFill>
                  <a:srgbClr val="111216"/>
                </a:solidFill>
                <a:latin typeface="Lucida Sans" panose="020B0602030504020204" pitchFamily="34" charset="0"/>
                <a:cs typeface="Arial" panose="020B0604020202020204" pitchFamily="34" charset="0"/>
              </a:rPr>
              <a:t>If patient must leave room,  patient must wear surgical mask</a:t>
            </a:r>
          </a:p>
          <a:p>
            <a:pPr marL="349415" indent="-349415" defTabSz="931774" eaLnBrk="1" hangingPunct="1">
              <a:spcBef>
                <a:spcPts val="1223"/>
              </a:spcBef>
              <a:buClr>
                <a:srgbClr val="415765"/>
              </a:buClr>
              <a:buFont typeface="Wingdings" panose="05000000000000000000" pitchFamily="2" charset="2"/>
              <a:buChar char="§"/>
              <a:defRPr/>
            </a:pPr>
            <a:r>
              <a:rPr lang="en-US" sz="2600" dirty="0">
                <a:solidFill>
                  <a:srgbClr val="111216"/>
                </a:solidFill>
                <a:latin typeface="Lucida Sans" panose="020B0602030504020204" pitchFamily="34" charset="0"/>
                <a:cs typeface="Arial" panose="020B0604020202020204" pitchFamily="34" charset="0"/>
              </a:rPr>
              <a:t>Must be fit tested </a:t>
            </a:r>
          </a:p>
          <a:p>
            <a:r>
              <a:rPr lang="en-US" dirty="0"/>
              <a:t> </a:t>
            </a:r>
          </a:p>
        </p:txBody>
      </p:sp>
      <p:sp>
        <p:nvSpPr>
          <p:cNvPr id="4" name="Slide Number Placeholder 3"/>
          <p:cNvSpPr>
            <a:spLocks noGrp="1"/>
          </p:cNvSpPr>
          <p:nvPr>
            <p:ph type="sldNum" sz="quarter" idx="5"/>
          </p:nvPr>
        </p:nvSpPr>
        <p:spPr/>
        <p:txBody>
          <a:bodyPr/>
          <a:lstStyle/>
          <a:p>
            <a:pPr defTabSz="931774">
              <a:defRPr/>
            </a:pPr>
            <a:fld id="{4BFE2B87-6C37-4E2B-B3CE-444FD0182DA1}" type="slidenum">
              <a:rPr lang="en-US">
                <a:solidFill>
                  <a:prstClr val="black"/>
                </a:solidFill>
                <a:latin typeface="Calibri"/>
              </a:rPr>
              <a:pPr defTabSz="931774">
                <a:defRPr/>
              </a:pPr>
              <a:t>51</a:t>
            </a:fld>
            <a:endParaRPr lang="en-US" dirty="0">
              <a:solidFill>
                <a:prstClr val="black"/>
              </a:solidFill>
              <a:latin typeface="Calibri"/>
            </a:endParaRPr>
          </a:p>
        </p:txBody>
      </p:sp>
    </p:spTree>
    <p:extLst>
      <p:ext uri="{BB962C8B-B14F-4D97-AF65-F5344CB8AC3E}">
        <p14:creationId xmlns:p14="http://schemas.microsoft.com/office/powerpoint/2010/main" val="154697758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control: put a mask on the patient.</a:t>
            </a:r>
          </a:p>
          <a:p>
            <a:r>
              <a:rPr lang="en-US" dirty="0"/>
              <a:t>Ensure appropriate patient placement in an airborne infection isolation room (AIIR) constructed according to the Guideline for Isolation Precautions. In settings where Airborne Precautions cannot be implemented due to limited engineering resources, masking the patient and placing the patient in a private room with the door closed will reduce the likelihood of airborne transmission until the patient is either transferred to a facility with an AIIR or returned home.</a:t>
            </a:r>
          </a:p>
          <a:p>
            <a:r>
              <a:rPr lang="en-US" dirty="0"/>
              <a:t>Restrict susceptible healthcare personnel from entering the room of patients known or suspected to have measles, chickenpox, disseminated zoster, or smallpox if other immune healthcare personnel are available.</a:t>
            </a:r>
          </a:p>
          <a:p>
            <a:r>
              <a:rPr lang="en-US" dirty="0"/>
              <a:t>Use personal protective equipment (PPE) appropriately, including a fit-tested NIOSH-approved  N95 or higher level respirator for healthcare personnel.</a:t>
            </a:r>
          </a:p>
          <a:p>
            <a:r>
              <a:rPr lang="en-US" dirty="0"/>
              <a:t>Limit transport and movement of patients outside of the room to medically-necessary purposes. If transport or movement outside an AIIR is necessary, instruct patients to wear a surgical mask, if possible, and observe Respiratory Hygiene/Cough Etiquette.  Healthcare personnel transporting patients who are on Airborne Precautions do not need to wear a mask or respirator during transport if the patient is wearing a mask and infectious skin lesions are covered.</a:t>
            </a:r>
          </a:p>
          <a:p>
            <a:r>
              <a:rPr lang="en-US" dirty="0"/>
              <a:t>Immunize susceptible persons as soon as possible following unprotected contact with vaccine-preventable infections (e.g., measles, varicella or smallpox).</a:t>
            </a:r>
          </a:p>
          <a:p>
            <a:endParaRPr lang="en-US" dirty="0"/>
          </a:p>
        </p:txBody>
      </p:sp>
      <p:sp>
        <p:nvSpPr>
          <p:cNvPr id="4" name="Slide Number Placeholder 3"/>
          <p:cNvSpPr>
            <a:spLocks noGrp="1"/>
          </p:cNvSpPr>
          <p:nvPr>
            <p:ph type="sldNum" sz="quarter" idx="5"/>
          </p:nvPr>
        </p:nvSpPr>
        <p:spPr/>
        <p:txBody>
          <a:bodyPr/>
          <a:lstStyle/>
          <a:p>
            <a:pPr>
              <a:defRPr/>
            </a:pPr>
            <a:fld id="{4BFE2B87-6C37-4E2B-B3CE-444FD0182DA1}" type="slidenum">
              <a:rPr lang="en-US" smtClean="0"/>
              <a:pPr>
                <a:defRPr/>
              </a:pPr>
              <a:t>52</a:t>
            </a:fld>
            <a:endParaRPr lang="en-US" dirty="0"/>
          </a:p>
        </p:txBody>
      </p:sp>
    </p:spTree>
    <p:extLst>
      <p:ext uri="{BB962C8B-B14F-4D97-AF65-F5344CB8AC3E}">
        <p14:creationId xmlns:p14="http://schemas.microsoft.com/office/powerpoint/2010/main" val="185202814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Droplet Precautions for patients known or suspected to be infected with pathogens transmitted by respiratory droplets that are generated by a patient who is coughing, sneezing, or talking</a:t>
            </a:r>
          </a:p>
        </p:txBody>
      </p:sp>
      <p:sp>
        <p:nvSpPr>
          <p:cNvPr id="4" name="Slide Number Placeholder 3"/>
          <p:cNvSpPr>
            <a:spLocks noGrp="1"/>
          </p:cNvSpPr>
          <p:nvPr>
            <p:ph type="sldNum" sz="quarter" idx="5"/>
          </p:nvPr>
        </p:nvSpPr>
        <p:spPr/>
        <p:txBody>
          <a:bodyPr/>
          <a:lstStyle/>
          <a:p>
            <a:pPr>
              <a:defRPr/>
            </a:pPr>
            <a:fld id="{4BFE2B87-6C37-4E2B-B3CE-444FD0182DA1}" type="slidenum">
              <a:rPr lang="en-US" smtClean="0"/>
              <a:pPr>
                <a:defRPr/>
              </a:pPr>
              <a:t>53</a:t>
            </a:fld>
            <a:endParaRPr lang="en-US" dirty="0"/>
          </a:p>
        </p:txBody>
      </p:sp>
    </p:spTree>
    <p:extLst>
      <p:ext uri="{BB962C8B-B14F-4D97-AF65-F5344CB8AC3E}">
        <p14:creationId xmlns:p14="http://schemas.microsoft.com/office/powerpoint/2010/main" val="342807874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control: put a mask on the patient.</a:t>
            </a:r>
          </a:p>
          <a:p>
            <a:r>
              <a:rPr lang="en-US" dirty="0"/>
              <a:t>Ensure appropriate patient placement in a single room if possible. In acute care hospitals, if single rooms are not available, utilize the recommendations for alternative patient placement considerations in the Guideline for Isolation Precautions. In long-term care and other residential settings, make decisions regarding patient placement on a case-by-case basis considering infection risks to other patients in the room and available alternatives. In ambulatory settings, place patients who require Droplet Precautions in an exam room or cubicle as soon as possible and instruct patients to follow Respiratory Hygiene/Cough Etiquette recommendations.</a:t>
            </a:r>
          </a:p>
          <a:p>
            <a:r>
              <a:rPr lang="en-US" dirty="0"/>
              <a:t>Use personal protective equipment (PPE) appropriately. Don mask upon entry into the patient room or patient space.</a:t>
            </a:r>
          </a:p>
          <a:p>
            <a:r>
              <a:rPr lang="en-US" dirty="0"/>
              <a:t>Limit transport and movement of patients outside of the room to medically-necessary purposes. If transport or movement outside of the room is necessary, instruct patient to wear a mask and follow Respiratory Hygiene/Cough Etiquette.</a:t>
            </a:r>
          </a:p>
        </p:txBody>
      </p:sp>
      <p:sp>
        <p:nvSpPr>
          <p:cNvPr id="4" name="Slide Number Placeholder 3"/>
          <p:cNvSpPr>
            <a:spLocks noGrp="1"/>
          </p:cNvSpPr>
          <p:nvPr>
            <p:ph type="sldNum" sz="quarter" idx="5"/>
          </p:nvPr>
        </p:nvSpPr>
        <p:spPr/>
        <p:txBody>
          <a:bodyPr/>
          <a:lstStyle/>
          <a:p>
            <a:pPr>
              <a:defRPr/>
            </a:pPr>
            <a:fld id="{4BFE2B87-6C37-4E2B-B3CE-444FD0182DA1}" type="slidenum">
              <a:rPr lang="en-US" smtClean="0"/>
              <a:pPr>
                <a:defRPr/>
              </a:pPr>
              <a:t>54</a:t>
            </a:fld>
            <a:endParaRPr lang="en-US" dirty="0"/>
          </a:p>
        </p:txBody>
      </p:sp>
    </p:spTree>
    <p:extLst>
      <p:ext uri="{BB962C8B-B14F-4D97-AF65-F5344CB8AC3E}">
        <p14:creationId xmlns:p14="http://schemas.microsoft.com/office/powerpoint/2010/main" val="54356743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dirty="0"/>
              <a:t>•Used for residents that have an infection that can be spread by contact with the person’s skin, mucous membranes, feces, vomit, urine, wound drainage, or other body fluids, or by contact with equipment or environmental surfaces that may be contaminated by the patient/resident or by his/her secretions and excretions.</a:t>
            </a:r>
          </a:p>
          <a:p>
            <a:endParaRPr lang="en-US" dirty="0"/>
          </a:p>
          <a:p>
            <a:r>
              <a:rPr lang="en-US" dirty="0"/>
              <a:t>Examples of infections/conditions that require contact precautions: C. difficile, scabies, Salmonella,  </a:t>
            </a:r>
          </a:p>
          <a:p>
            <a:endParaRPr lang="en-US" dirty="0"/>
          </a:p>
          <a:p>
            <a:r>
              <a:rPr lang="en-US" dirty="0"/>
              <a:t>In addition to standard precautions:</a:t>
            </a:r>
          </a:p>
          <a:p>
            <a:pPr lvl="1"/>
            <a:r>
              <a:rPr lang="en-US" dirty="0"/>
              <a:t>◦Wear a gown and gloves upon room entry of a patient/resident on contact precautions.</a:t>
            </a:r>
          </a:p>
          <a:p>
            <a:pPr lvl="1"/>
            <a:r>
              <a:rPr lang="en-US" dirty="0"/>
              <a:t>◦Use disposable single-use or patient/resident-dedicated noncritical care equipment (such as blood pressure cuffs and stethoscopes).</a:t>
            </a:r>
          </a:p>
          <a:p>
            <a:pPr lvl="1"/>
            <a:endParaRPr lang="en-US" dirty="0"/>
          </a:p>
          <a:p>
            <a:r>
              <a:rPr lang="en-US" dirty="0"/>
              <a:t>For certain organisms likely to have spores (like Clostridium difficile) and some disease with ongoing transmission (like Norovirus), “special” contact precautions are needed. In addition to the measures above, perform hand hygiene using soap and water and consider use of a hypochlorite solution (e.g., bleach) for environmental cleaning.</a:t>
            </a:r>
          </a:p>
          <a:p>
            <a:endParaRPr lang="en-US" dirty="0"/>
          </a:p>
          <a:p>
            <a:r>
              <a:rPr lang="en-US" dirty="0"/>
              <a:t> All residents with an MDRO when there is acute diarrhea, draining wounds or other sites of secretions/excretions that cannot be contained or covered</a:t>
            </a:r>
          </a:p>
          <a:p>
            <a:r>
              <a:rPr lang="en-US" dirty="0"/>
              <a:t>On units or in facilities where ongoing transmission is documented or suspected C. difficile infection</a:t>
            </a:r>
          </a:p>
          <a:p>
            <a:r>
              <a:rPr lang="en-US" dirty="0"/>
              <a:t>Norovirus</a:t>
            </a:r>
          </a:p>
          <a:p>
            <a:r>
              <a:rPr lang="en-US" dirty="0"/>
              <a:t>Shingles when resident is immunocompromised, and vesicles cannot be covered</a:t>
            </a:r>
          </a:p>
          <a:p>
            <a:r>
              <a:rPr lang="en-US" dirty="0"/>
              <a:t>Other conditions as noted in Appendix A‐ Type and Duration of Precautions Recommended For Selected Infections and Conditions</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defTabSz="931774">
              <a:defRPr/>
            </a:pPr>
            <a:fld id="{1A41A476-362D-4207-B45D-B5CC4FE9246B}" type="slidenum">
              <a:rPr lang="en-US">
                <a:solidFill>
                  <a:prstClr val="black"/>
                </a:solidFill>
                <a:latin typeface="Calibri"/>
              </a:rPr>
              <a:pPr defTabSz="931774">
                <a:defRPr/>
              </a:pPr>
              <a:t>55</a:t>
            </a:fld>
            <a:endParaRPr lang="en-US" dirty="0">
              <a:solidFill>
                <a:prstClr val="black"/>
              </a:solidFill>
              <a:latin typeface="Calibri"/>
            </a:endParaRPr>
          </a:p>
        </p:txBody>
      </p:sp>
    </p:spTree>
    <p:extLst>
      <p:ext uri="{BB962C8B-B14F-4D97-AF65-F5344CB8AC3E}">
        <p14:creationId xmlns:p14="http://schemas.microsoft.com/office/powerpoint/2010/main" val="420820844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t>Ensure appropriate patient placement in a single patient space or room if available in acute care hospitals. In long-term and other residential settings, make room placement decisions balancing risks to other patients. In ambulatory settings, place patients requiring contact precautions in an exam room or cubicle as soon as possible.</a:t>
            </a:r>
          </a:p>
          <a:p>
            <a:r>
              <a:rPr lang="en-US" dirty="0"/>
              <a:t>Use personal protective equipment (PPE) appropriately, including gloves and gown. Wear a gown and gloves for all interactions that may involve contact with the patient or the patient’s environment. Donning PPE upon room entry and properly discarding before exiting the patient room is done to contain pathogens.</a:t>
            </a:r>
          </a:p>
          <a:p>
            <a:r>
              <a:rPr lang="en-US" dirty="0"/>
              <a:t>Limit transport and movement of patients outside of the room to medically-necessary purposes.  When transport or movement is necessary, cover or contain the infected or colonized areas of the patient’s body. Remove and dispose of contaminated PPE and perform hand hygiene prior to transporting patients on Contact Precautions. Don clean PPE to handle the patient at the transport location.</a:t>
            </a:r>
          </a:p>
          <a:p>
            <a:r>
              <a:rPr lang="en-US" dirty="0"/>
              <a:t>Use disposable or dedicated patient-care equipment (e.g., blood pressure cuffs). If common use of equipment for multiple patients is unavoidable, clean and disinfect such equipment before use on another patient.</a:t>
            </a:r>
          </a:p>
          <a:p>
            <a:r>
              <a:rPr lang="en-US" dirty="0"/>
              <a:t>Prioritize cleaning and disinfection of the rooms of patients on contact precautions ensuring rooms are frequently cleaned and disinfected (e.g., at least daily or prior to use by another patient if outpatient setting) focusing on frequently-touched surfaces and equipment in the immediate vicinity of the patient.</a:t>
            </a:r>
          </a:p>
        </p:txBody>
      </p:sp>
      <p:sp>
        <p:nvSpPr>
          <p:cNvPr id="4" name="Slide Number Placeholder 3"/>
          <p:cNvSpPr>
            <a:spLocks noGrp="1"/>
          </p:cNvSpPr>
          <p:nvPr>
            <p:ph type="sldNum" sz="quarter" idx="5"/>
          </p:nvPr>
        </p:nvSpPr>
        <p:spPr/>
        <p:txBody>
          <a:bodyPr/>
          <a:lstStyle/>
          <a:p>
            <a:pPr>
              <a:defRPr/>
            </a:pPr>
            <a:fld id="{4BFE2B87-6C37-4E2B-B3CE-444FD0182DA1}" type="slidenum">
              <a:rPr lang="en-US" smtClean="0"/>
              <a:pPr>
                <a:defRPr/>
              </a:pPr>
              <a:t>56</a:t>
            </a:fld>
            <a:endParaRPr lang="en-US" dirty="0"/>
          </a:p>
        </p:txBody>
      </p:sp>
    </p:spTree>
    <p:extLst>
      <p:ext uri="{BB962C8B-B14F-4D97-AF65-F5344CB8AC3E}">
        <p14:creationId xmlns:p14="http://schemas.microsoft.com/office/powerpoint/2010/main" val="4240303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Contact or Enhanced Barrier Precautions: Post clear signage on the door or wall outside the room Make PPE available immediately outside the room Ensure access to alcohol‐based hand rub in every resident room (ideally inside and outside) Trash can available for PPE disposal Periodic monitoring and assessment of compliance Provide education to residents, family and visitors Adherence to other measures including hand hygiene, environmental cleaning and cleaning, disinfection of medical devices</a:t>
            </a:r>
          </a:p>
        </p:txBody>
      </p:sp>
      <p:sp>
        <p:nvSpPr>
          <p:cNvPr id="4" name="Slide Number Placeholder 3"/>
          <p:cNvSpPr>
            <a:spLocks noGrp="1"/>
          </p:cNvSpPr>
          <p:nvPr>
            <p:ph type="sldNum" sz="quarter" idx="5"/>
          </p:nvPr>
        </p:nvSpPr>
        <p:spPr/>
        <p:txBody>
          <a:bodyPr/>
          <a:lstStyle/>
          <a:p>
            <a:pPr>
              <a:defRPr/>
            </a:pPr>
            <a:fld id="{4BFE2B87-6C37-4E2B-B3CE-444FD0182DA1}" type="slidenum">
              <a:rPr lang="en-US" smtClean="0"/>
              <a:pPr>
                <a:defRPr/>
              </a:pPr>
              <a:t>57</a:t>
            </a:fld>
            <a:endParaRPr lang="en-US" dirty="0"/>
          </a:p>
        </p:txBody>
      </p:sp>
    </p:spTree>
    <p:extLst>
      <p:ext uri="{BB962C8B-B14F-4D97-AF65-F5344CB8AC3E}">
        <p14:creationId xmlns:p14="http://schemas.microsoft.com/office/powerpoint/2010/main" val="23635846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a:p>
            <a:r>
              <a:rPr lang="en-US" dirty="0"/>
              <a:t>It is important to understand how drug resistance occurs.  I’m going to review the many ways organisms can become resistant to antimicrobials</a:t>
            </a:r>
          </a:p>
        </p:txBody>
      </p:sp>
      <p:sp>
        <p:nvSpPr>
          <p:cNvPr id="4" name="Slide Number Placeholder 3"/>
          <p:cNvSpPr>
            <a:spLocks noGrp="1"/>
          </p:cNvSpPr>
          <p:nvPr>
            <p:ph type="sldNum" sz="quarter" idx="5"/>
          </p:nvPr>
        </p:nvSpPr>
        <p:spPr/>
        <p:txBody>
          <a:bodyPr/>
          <a:lstStyle/>
          <a:p>
            <a:pPr>
              <a:defRPr/>
            </a:pPr>
            <a:fld id="{4BFE2B87-6C37-4E2B-B3CE-444FD0182DA1}" type="slidenum">
              <a:rPr lang="en-US" smtClean="0"/>
              <a:pPr>
                <a:defRPr/>
              </a:pPr>
              <a:t>6</a:t>
            </a:fld>
            <a:endParaRPr lang="en-US" dirty="0"/>
          </a:p>
        </p:txBody>
      </p:sp>
    </p:spTree>
    <p:extLst>
      <p:ext uri="{BB962C8B-B14F-4D97-AF65-F5344CB8AC3E}">
        <p14:creationId xmlns:p14="http://schemas.microsoft.com/office/powerpoint/2010/main" val="188772979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BFE2B87-6C37-4E2B-B3CE-444FD0182DA1}" type="slidenum">
              <a:rPr lang="en-US" smtClean="0"/>
              <a:pPr>
                <a:defRPr/>
              </a:pPr>
              <a:t>58</a:t>
            </a:fld>
            <a:endParaRPr lang="en-US" dirty="0"/>
          </a:p>
        </p:txBody>
      </p:sp>
    </p:spTree>
    <p:extLst>
      <p:ext uri="{BB962C8B-B14F-4D97-AF65-F5344CB8AC3E}">
        <p14:creationId xmlns:p14="http://schemas.microsoft.com/office/powerpoint/2010/main" val="425867649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 to the CDC, cohorting refers to the practice of grouping residents infected or colonized with the same infectious agent together to confine their care to one area and prevent contact with susceptible individuals. </a:t>
            </a:r>
          </a:p>
          <a:p>
            <a:endParaRPr lang="en-US" dirty="0"/>
          </a:p>
          <a:p>
            <a:r>
              <a:rPr lang="en-US" dirty="0"/>
              <a:t>Another element of cohorting can apply to healthcare personnel. During outbreaks, healthcare personnel may be assigned to a cohort of residents to further limit opportunities for transmission of infectious pathogens. </a:t>
            </a:r>
          </a:p>
        </p:txBody>
      </p:sp>
      <p:sp>
        <p:nvSpPr>
          <p:cNvPr id="4" name="Slide Number Placeholder 3"/>
          <p:cNvSpPr>
            <a:spLocks noGrp="1"/>
          </p:cNvSpPr>
          <p:nvPr>
            <p:ph type="sldNum" sz="quarter" idx="5"/>
          </p:nvPr>
        </p:nvSpPr>
        <p:spPr/>
        <p:txBody>
          <a:bodyPr/>
          <a:lstStyle/>
          <a:p>
            <a:pPr>
              <a:defRPr/>
            </a:pPr>
            <a:fld id="{4BFE2B87-6C37-4E2B-B3CE-444FD0182DA1}" type="slidenum">
              <a:rPr lang="en-US" smtClean="0"/>
              <a:pPr>
                <a:defRPr/>
              </a:pPr>
              <a:t>59</a:t>
            </a:fld>
            <a:endParaRPr lang="en-US" dirty="0"/>
          </a:p>
        </p:txBody>
      </p:sp>
    </p:spTree>
    <p:extLst>
      <p:ext uri="{BB962C8B-B14F-4D97-AF65-F5344CB8AC3E}">
        <p14:creationId xmlns:p14="http://schemas.microsoft.com/office/powerpoint/2010/main" val="283946956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BFE2B87-6C37-4E2B-B3CE-444FD0182DA1}" type="slidenum">
              <a:rPr lang="en-US" smtClean="0"/>
              <a:pPr>
                <a:defRPr/>
              </a:pPr>
              <a:t>60</a:t>
            </a:fld>
            <a:endParaRPr lang="en-US" dirty="0"/>
          </a:p>
        </p:txBody>
      </p:sp>
    </p:spTree>
    <p:extLst>
      <p:ext uri="{BB962C8B-B14F-4D97-AF65-F5344CB8AC3E}">
        <p14:creationId xmlns:p14="http://schemas.microsoft.com/office/powerpoint/2010/main" val="328633964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a:t>Centers for Medicare and Medicaid (CMS) issued memo QSO-24-08-NH Enhanced Barrier Precautions in Nursing Homes to Prevent Spread of Multidrug-resistant Organisms (MDROs)</a:t>
            </a:r>
          </a:p>
          <a:p>
            <a:endParaRPr lang="en-US" dirty="0"/>
          </a:p>
          <a:p>
            <a:r>
              <a:rPr lang="en-US" dirty="0"/>
              <a:t>CMS is issuing new guidance for State Survey Agencies and long-term care (LTC) facilities on the use of enhanced barrier precautions (EBP) to align with nationally accepted standards.</a:t>
            </a:r>
          </a:p>
          <a:p>
            <a:endParaRPr lang="en-US" dirty="0"/>
          </a:p>
          <a:p>
            <a:r>
              <a:rPr lang="en-US" dirty="0"/>
              <a:t>• EBP recommendations now include use of EBP for residents with chronic wounds or indwelling medical devices during high-contact resident ca re activities regardless of their multidrug-resistant organism status.</a:t>
            </a:r>
          </a:p>
          <a:p>
            <a:endParaRPr lang="en-US" dirty="0"/>
          </a:p>
          <a:p>
            <a:r>
              <a:rPr lang="en-US" dirty="0"/>
              <a:t>• The new guidance related to EBP is being incorporated into F880 Infection Prevention and Control.</a:t>
            </a:r>
          </a:p>
          <a:p>
            <a:endParaRPr lang="en-US" dirty="0"/>
          </a:p>
          <a:p>
            <a:r>
              <a:rPr lang="en-US" dirty="0"/>
              <a:t> CMS is issuing new guidance for State Survey Agencies and long term care (LTC) facilities on the use of enhanced barrier precautions (EBP) to align with nationally </a:t>
            </a:r>
          </a:p>
          <a:p>
            <a:r>
              <a:rPr lang="en-US" dirty="0"/>
              <a:t>accepted standards. </a:t>
            </a:r>
          </a:p>
          <a:p>
            <a:r>
              <a:rPr lang="en-US" dirty="0"/>
              <a:t>• EBP recommendations now include use of EBP for residents with chronic wounds or </a:t>
            </a:r>
          </a:p>
          <a:p>
            <a:r>
              <a:rPr lang="en-US" dirty="0"/>
              <a:t>indwelling medical devices during high-contact resident care activities regardless of their </a:t>
            </a:r>
          </a:p>
          <a:p>
            <a:r>
              <a:rPr lang="en-US" dirty="0"/>
              <a:t>multidrug-resistant organism status. </a:t>
            </a:r>
          </a:p>
          <a:p>
            <a:r>
              <a:rPr lang="en-US" dirty="0"/>
              <a:t>• The new guidance related to EBP is being incorporated into F880 Infection Prevention </a:t>
            </a:r>
          </a:p>
          <a:p>
            <a:r>
              <a:rPr lang="en-US" dirty="0"/>
              <a:t>and Control.</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FE2B87-6C37-4E2B-B3CE-444FD0182DA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712289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dirty="0"/>
              <a:t>Enhanced barrier precautions bridges between standard precautions and contact precautions when dealing with certain organisms (pan-resistant organisms, Candida auris and carbapenemase-producing organisms (Enterobacterales, Pseudomonas spp and Acinetobacter baumannii)</a:t>
            </a:r>
          </a:p>
          <a:p>
            <a:endParaRPr lang="en-US" dirty="0"/>
          </a:p>
          <a:p>
            <a:r>
              <a:rPr lang="en-US" dirty="0"/>
              <a:t>What this guidance DOES NOT do:</a:t>
            </a:r>
          </a:p>
          <a:p>
            <a:r>
              <a:rPr lang="en-US" dirty="0"/>
              <a:t> Does not replace existing guidance regarding use of contact precautions for other pathogens (e.g., Clostridioides difficile, norovirus)</a:t>
            </a:r>
          </a:p>
          <a:p>
            <a:r>
              <a:rPr lang="en-US" dirty="0"/>
              <a:t> Does not provide guidance for acute care or long‐term acute care (LTACs) </a:t>
            </a:r>
          </a:p>
          <a:p>
            <a:r>
              <a:rPr lang="en-US" dirty="0"/>
              <a:t>What this guidance DOES do:</a:t>
            </a:r>
          </a:p>
          <a:p>
            <a:r>
              <a:rPr lang="en-US" dirty="0"/>
              <a:t> Does provide guidance for PPE use and room restriction in nursing homes for preventing transmission of novel or targeted MDROs, including as part of a</a:t>
            </a:r>
          </a:p>
          <a:p>
            <a:r>
              <a:rPr lang="en-US" dirty="0"/>
              <a:t>public health containment response</a:t>
            </a:r>
          </a:p>
          <a:p>
            <a:endParaRPr lang="en-US" dirty="0"/>
          </a:p>
          <a:p>
            <a:r>
              <a:rPr lang="en-US" dirty="0"/>
              <a:t>Activities</a:t>
            </a:r>
          </a:p>
          <a:p>
            <a:pPr marL="349415" indent="-349415" defTabSz="931774" eaLnBrk="1" hangingPunct="1">
              <a:spcBef>
                <a:spcPts val="1223"/>
              </a:spcBef>
              <a:buClr>
                <a:srgbClr val="415765"/>
              </a:buClr>
              <a:buFont typeface="Wingdings" panose="05000000000000000000" pitchFamily="2" charset="2"/>
              <a:buChar char="§"/>
              <a:defRPr/>
            </a:pPr>
            <a:r>
              <a:rPr lang="en-US" sz="2900" dirty="0">
                <a:solidFill>
                  <a:srgbClr val="425563"/>
                </a:solidFill>
                <a:latin typeface="Lucida Sans" panose="020B0602030504020204" pitchFamily="34" charset="0"/>
                <a:cs typeface="Arial" panose="020B0604020202020204" pitchFamily="34" charset="0"/>
              </a:rPr>
              <a:t>Dressing</a:t>
            </a:r>
          </a:p>
          <a:p>
            <a:pPr marL="349415" indent="-349415" defTabSz="931774" eaLnBrk="1" hangingPunct="1">
              <a:spcBef>
                <a:spcPts val="1223"/>
              </a:spcBef>
              <a:buClr>
                <a:srgbClr val="415765"/>
              </a:buClr>
              <a:buFont typeface="Wingdings" panose="05000000000000000000" pitchFamily="2" charset="2"/>
              <a:buChar char="§"/>
              <a:defRPr/>
            </a:pPr>
            <a:r>
              <a:rPr lang="en-US" sz="2900" dirty="0">
                <a:solidFill>
                  <a:srgbClr val="425563"/>
                </a:solidFill>
                <a:latin typeface="Lucida Sans" panose="020B0602030504020204" pitchFamily="34" charset="0"/>
                <a:cs typeface="Arial" panose="020B0604020202020204" pitchFamily="34" charset="0"/>
              </a:rPr>
              <a:t>Bathing/showering</a:t>
            </a:r>
          </a:p>
          <a:p>
            <a:pPr marL="349415" indent="-349415" defTabSz="931774" eaLnBrk="1" hangingPunct="1">
              <a:spcBef>
                <a:spcPts val="1223"/>
              </a:spcBef>
              <a:buClr>
                <a:srgbClr val="415765"/>
              </a:buClr>
              <a:buFont typeface="Wingdings" panose="05000000000000000000" pitchFamily="2" charset="2"/>
              <a:buChar char="§"/>
              <a:defRPr/>
            </a:pPr>
            <a:r>
              <a:rPr lang="en-US" sz="2900" dirty="0">
                <a:solidFill>
                  <a:srgbClr val="425563"/>
                </a:solidFill>
                <a:latin typeface="Lucida Sans" panose="020B0602030504020204" pitchFamily="34" charset="0"/>
                <a:cs typeface="Arial" panose="020B0604020202020204" pitchFamily="34" charset="0"/>
              </a:rPr>
              <a:t>Transferring</a:t>
            </a:r>
          </a:p>
          <a:p>
            <a:pPr marL="349415" indent="-349415" defTabSz="931774" eaLnBrk="1" hangingPunct="1">
              <a:spcBef>
                <a:spcPts val="1223"/>
              </a:spcBef>
              <a:buClr>
                <a:srgbClr val="415765"/>
              </a:buClr>
              <a:buFont typeface="Wingdings" panose="05000000000000000000" pitchFamily="2" charset="2"/>
              <a:buChar char="§"/>
              <a:defRPr/>
            </a:pPr>
            <a:r>
              <a:rPr lang="en-US" sz="2900" dirty="0">
                <a:solidFill>
                  <a:srgbClr val="425563"/>
                </a:solidFill>
                <a:latin typeface="Lucida Sans" panose="020B0602030504020204" pitchFamily="34" charset="0"/>
                <a:cs typeface="Arial" panose="020B0604020202020204" pitchFamily="34" charset="0"/>
              </a:rPr>
              <a:t>Providing hygiene</a:t>
            </a:r>
          </a:p>
          <a:p>
            <a:pPr marL="349415" indent="-349415" defTabSz="931774" eaLnBrk="1" hangingPunct="1">
              <a:spcBef>
                <a:spcPts val="1223"/>
              </a:spcBef>
              <a:buClr>
                <a:srgbClr val="415765"/>
              </a:buClr>
              <a:buFont typeface="Wingdings" panose="05000000000000000000" pitchFamily="2" charset="2"/>
              <a:buChar char="§"/>
              <a:defRPr/>
            </a:pPr>
            <a:r>
              <a:rPr lang="en-US" sz="2900" dirty="0">
                <a:solidFill>
                  <a:srgbClr val="425563"/>
                </a:solidFill>
                <a:latin typeface="Lucida Sans" panose="020B0602030504020204" pitchFamily="34" charset="0"/>
                <a:cs typeface="Arial" panose="020B0604020202020204" pitchFamily="34" charset="0"/>
              </a:rPr>
              <a:t>Changing linens</a:t>
            </a:r>
          </a:p>
          <a:p>
            <a:pPr marL="349415" indent="-349415" defTabSz="931774" eaLnBrk="1" hangingPunct="1">
              <a:spcBef>
                <a:spcPts val="1223"/>
              </a:spcBef>
              <a:buClr>
                <a:srgbClr val="415765"/>
              </a:buClr>
              <a:buFont typeface="Wingdings" panose="05000000000000000000" pitchFamily="2" charset="2"/>
              <a:buChar char="§"/>
              <a:defRPr/>
            </a:pPr>
            <a:r>
              <a:rPr lang="en-US" sz="2900" dirty="0">
                <a:solidFill>
                  <a:srgbClr val="425563"/>
                </a:solidFill>
                <a:latin typeface="Lucida Sans" panose="020B0602030504020204" pitchFamily="34" charset="0"/>
                <a:cs typeface="Arial" panose="020B0604020202020204" pitchFamily="34" charset="0"/>
              </a:rPr>
              <a:t>Changing briefs or assisting with toileting</a:t>
            </a:r>
          </a:p>
          <a:p>
            <a:pPr marL="349415" indent="-349415" defTabSz="931774" eaLnBrk="1" hangingPunct="1">
              <a:spcBef>
                <a:spcPts val="1223"/>
              </a:spcBef>
              <a:buClr>
                <a:srgbClr val="415765"/>
              </a:buClr>
              <a:buFont typeface="Wingdings" panose="05000000000000000000" pitchFamily="2" charset="2"/>
              <a:buChar char="§"/>
              <a:defRPr/>
            </a:pPr>
            <a:r>
              <a:rPr lang="en-US" sz="2900" dirty="0">
                <a:solidFill>
                  <a:srgbClr val="425563"/>
                </a:solidFill>
                <a:latin typeface="Lucida Sans" panose="020B0602030504020204" pitchFamily="34" charset="0"/>
                <a:cs typeface="Arial" panose="020B0604020202020204" pitchFamily="34" charset="0"/>
              </a:rPr>
              <a:t>Device care or use: central line, urinary catheter, feeding tube, tracheostomy/ventilator</a:t>
            </a:r>
          </a:p>
          <a:p>
            <a:pPr marL="349415" indent="-349415" defTabSz="931774" eaLnBrk="1" hangingPunct="1">
              <a:spcBef>
                <a:spcPts val="1223"/>
              </a:spcBef>
              <a:buClr>
                <a:srgbClr val="415765"/>
              </a:buClr>
              <a:buFont typeface="Wingdings" panose="05000000000000000000" pitchFamily="2" charset="2"/>
              <a:buChar char="§"/>
              <a:defRPr/>
            </a:pPr>
            <a:r>
              <a:rPr lang="en-US" sz="2900" dirty="0">
                <a:solidFill>
                  <a:srgbClr val="425563"/>
                </a:solidFill>
                <a:latin typeface="Lucida Sans" panose="020B0602030504020204" pitchFamily="34" charset="0"/>
                <a:cs typeface="Arial" panose="020B0604020202020204" pitchFamily="34" charset="0"/>
              </a:rPr>
              <a:t>Wound care: any skin opening requiring a dressing</a:t>
            </a:r>
          </a:p>
          <a:p>
            <a:endParaRPr lang="en-US" dirty="0"/>
          </a:p>
        </p:txBody>
      </p:sp>
      <p:sp>
        <p:nvSpPr>
          <p:cNvPr id="4" name="Slide Number Placeholder 3"/>
          <p:cNvSpPr>
            <a:spLocks noGrp="1"/>
          </p:cNvSpPr>
          <p:nvPr>
            <p:ph type="sldNum" sz="quarter" idx="10"/>
          </p:nvPr>
        </p:nvSpPr>
        <p:spPr/>
        <p:txBody>
          <a:bodyPr/>
          <a:lstStyle/>
          <a:p>
            <a:pPr>
              <a:defRPr/>
            </a:pPr>
            <a:fld id="{4BFE2B87-6C37-4E2B-B3CE-444FD0182DA1}" type="slidenum">
              <a:rPr lang="en-US" smtClean="0"/>
              <a:pPr>
                <a:defRPr/>
              </a:pPr>
              <a:t>62</a:t>
            </a:fld>
            <a:endParaRPr lang="en-US" dirty="0"/>
          </a:p>
        </p:txBody>
      </p:sp>
    </p:spTree>
    <p:extLst>
      <p:ext uri="{BB962C8B-B14F-4D97-AF65-F5344CB8AC3E}">
        <p14:creationId xmlns:p14="http://schemas.microsoft.com/office/powerpoint/2010/main" val="170769038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a:t>EBPs are designed to reduce the spread of multidrug resistant organisms (MDROs) by expanding the use of gloves and gowns during high contact resident care activities, especially for those at increased risk of acquiring or spreading a MDRO</a:t>
            </a:r>
          </a:p>
          <a:p>
            <a:endParaRPr lang="en-US" dirty="0"/>
          </a:p>
          <a:p>
            <a:r>
              <a:rPr lang="en-US" dirty="0"/>
              <a:t>The Healthcare Infection Control Practices Advisory Committee (HICPAC) is a federal advisory committee chartered to provide advice and guidance to the Centers for Disease Control and Prevention (CDC) and the Secretary of the Department of Health and Human Services (HHS) regarding the practice of infection control and strategies for surveillance, prevention, and control of healthcare-associated infections, antimicrobial resistance and related events in United States healthcare settings. At the November 2019 HICPAC meeting, CDC asked HICPAC for input on topics related to the care of nursing home populations and the implementation and scope of Enhanced Barrier Precautions (EBP).</a:t>
            </a:r>
          </a:p>
          <a:p>
            <a:endParaRPr lang="en-US" dirty="0"/>
          </a:p>
          <a:p>
            <a:r>
              <a:rPr lang="en-US" dirty="0"/>
              <a:t>HICPAC formed a workgroup to develop this input. The Long-Term Care/Post-Acute Care (LTC/PAC) Workgroup provided updates and obtained HICPAC feedback at the November 2020, March 2021, and June 2021 HICPAC Meetings. At the June 2021 meeting, HICPAC voted to finalize the white paper based on expert opinion for broader use of EBP beyond targeted multidrug-resistant organisms, including pathogens that affect every nursing home in the United States such as S. aureus (both methicillin sensitive and resistant).</a:t>
            </a:r>
          </a:p>
          <a:p>
            <a:endParaRPr lang="en-US" dirty="0"/>
          </a:p>
          <a:p>
            <a:r>
              <a:rPr lang="en-US" dirty="0"/>
              <a:t>Executive Summary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FE2B87-6C37-4E2B-B3CE-444FD0182DA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7891586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pPr marL="349415" indent="-349415" defTabSz="931774" eaLnBrk="1" hangingPunct="1">
              <a:spcBef>
                <a:spcPts val="0"/>
              </a:spcBef>
              <a:buClr>
                <a:srgbClr val="415765"/>
              </a:buClr>
              <a:buFont typeface="Wingdings" panose="05000000000000000000" pitchFamily="2" charset="2"/>
              <a:buChar char="§"/>
              <a:defRPr/>
            </a:pPr>
            <a:r>
              <a:rPr lang="en-US" sz="2400" dirty="0">
                <a:solidFill>
                  <a:srgbClr val="000000"/>
                </a:solidFill>
                <a:latin typeface="Calibri" panose="020F0502020204030204" pitchFamily="34" charset="0"/>
                <a:cs typeface="Arial" panose="020B0604020202020204" pitchFamily="34" charset="0"/>
              </a:rPr>
              <a:t>Applies to </a:t>
            </a:r>
            <a:r>
              <a:rPr lang="en-US" sz="2400" b="1" i="1" dirty="0">
                <a:solidFill>
                  <a:srgbClr val="000000"/>
                </a:solidFill>
                <a:latin typeface="Calibri-BoldItalic"/>
                <a:cs typeface="Arial" panose="020B0604020202020204" pitchFamily="34" charset="0"/>
              </a:rPr>
              <a:t>ALL </a:t>
            </a:r>
            <a:r>
              <a:rPr lang="en-US" sz="2400" dirty="0">
                <a:solidFill>
                  <a:srgbClr val="000000"/>
                </a:solidFill>
                <a:latin typeface="Calibri" panose="020F0502020204030204" pitchFamily="34" charset="0"/>
                <a:cs typeface="Arial" panose="020B0604020202020204" pitchFamily="34" charset="0"/>
              </a:rPr>
              <a:t>residents with </a:t>
            </a:r>
            <a:r>
              <a:rPr lang="en-US" sz="2400" b="1" i="1" dirty="0">
                <a:solidFill>
                  <a:srgbClr val="000000"/>
                </a:solidFill>
                <a:latin typeface="Calibri-BoldItalic"/>
                <a:cs typeface="Arial" panose="020B0604020202020204" pitchFamily="34" charset="0"/>
              </a:rPr>
              <a:t>ANY of the following:</a:t>
            </a:r>
          </a:p>
          <a:p>
            <a:pPr marL="349415" indent="-349415" defTabSz="931774" eaLnBrk="1" hangingPunct="1">
              <a:spcBef>
                <a:spcPts val="0"/>
              </a:spcBef>
              <a:buClr>
                <a:srgbClr val="415765"/>
              </a:buClr>
              <a:buFont typeface="Wingdings" panose="05000000000000000000" pitchFamily="2" charset="2"/>
              <a:buChar char="§"/>
              <a:defRPr/>
            </a:pPr>
            <a:r>
              <a:rPr lang="en-US" sz="2400" dirty="0">
                <a:solidFill>
                  <a:srgbClr val="000000"/>
                </a:solidFill>
                <a:latin typeface="Calibri" panose="020F0502020204030204" pitchFamily="34" charset="0"/>
                <a:cs typeface="Arial" panose="020B0604020202020204" pitchFamily="34" charset="0"/>
              </a:rPr>
              <a:t>Wounds and/or indwelling medical devices (e.g., central lines, urinary catheter, feeding tube, tracheostomy/ventilator) </a:t>
            </a:r>
            <a:r>
              <a:rPr lang="en-US" sz="2400" b="1" dirty="0">
                <a:solidFill>
                  <a:srgbClr val="000000"/>
                </a:solidFill>
                <a:latin typeface="Calibri-Bold"/>
                <a:cs typeface="Arial" panose="020B0604020202020204" pitchFamily="34" charset="0"/>
              </a:rPr>
              <a:t>REGARDLESS </a:t>
            </a:r>
            <a:r>
              <a:rPr lang="en-US" sz="2400" dirty="0">
                <a:solidFill>
                  <a:srgbClr val="000000"/>
                </a:solidFill>
                <a:latin typeface="Calibri" panose="020F0502020204030204" pitchFamily="34" charset="0"/>
                <a:cs typeface="Arial" panose="020B0604020202020204" pitchFamily="34" charset="0"/>
              </a:rPr>
              <a:t>of MDRO colonization status (</a:t>
            </a:r>
            <a:r>
              <a:rPr lang="en-US" sz="2400" i="1" dirty="0">
                <a:solidFill>
                  <a:srgbClr val="000000"/>
                </a:solidFill>
                <a:latin typeface="Calibri-Italic"/>
                <a:cs typeface="Arial" panose="020B0604020202020204" pitchFamily="34" charset="0"/>
              </a:rPr>
              <a:t>when a novel or targeted MDRO has been identified on the unit)</a:t>
            </a:r>
          </a:p>
          <a:p>
            <a:pPr marL="349415" indent="-349415" defTabSz="931774" eaLnBrk="1" hangingPunct="1">
              <a:spcBef>
                <a:spcPts val="0"/>
              </a:spcBef>
              <a:buClr>
                <a:srgbClr val="415765"/>
              </a:buClr>
              <a:buFont typeface="Wingdings" panose="05000000000000000000" pitchFamily="2" charset="2"/>
              <a:buChar char="§"/>
              <a:defRPr/>
            </a:pPr>
            <a:r>
              <a:rPr lang="en-US" sz="2400" dirty="0">
                <a:solidFill>
                  <a:srgbClr val="000000"/>
                </a:solidFill>
                <a:latin typeface="Calibri" panose="020F0502020204030204" pitchFamily="34" charset="0"/>
                <a:cs typeface="Arial" panose="020B0604020202020204" pitchFamily="34" charset="0"/>
              </a:rPr>
              <a:t>Infection </a:t>
            </a:r>
            <a:r>
              <a:rPr lang="en-US" sz="2400" b="1" dirty="0">
                <a:solidFill>
                  <a:srgbClr val="000000"/>
                </a:solidFill>
                <a:latin typeface="Calibri-Bold"/>
                <a:cs typeface="Arial" panose="020B0604020202020204" pitchFamily="34" charset="0"/>
              </a:rPr>
              <a:t>OR </a:t>
            </a:r>
            <a:r>
              <a:rPr lang="en-US" sz="2400" dirty="0">
                <a:solidFill>
                  <a:srgbClr val="000000"/>
                </a:solidFill>
                <a:latin typeface="Calibri" panose="020F0502020204030204" pitchFamily="34" charset="0"/>
                <a:cs typeface="Arial" panose="020B0604020202020204" pitchFamily="34" charset="0"/>
              </a:rPr>
              <a:t>colonization with a novel or targeted MDRO when </a:t>
            </a:r>
            <a:r>
              <a:rPr lang="en-US" sz="2400" i="1" dirty="0">
                <a:solidFill>
                  <a:srgbClr val="000000"/>
                </a:solidFill>
                <a:latin typeface="Calibri-Italic"/>
                <a:cs typeface="Arial" panose="020B0604020202020204" pitchFamily="34" charset="0"/>
              </a:rPr>
              <a:t>Contact Precautions do not apply</a:t>
            </a:r>
          </a:p>
          <a:p>
            <a:pPr marL="349415" indent="-349415" defTabSz="931774" eaLnBrk="1" hangingPunct="1">
              <a:spcBef>
                <a:spcPts val="0"/>
              </a:spcBef>
              <a:buClr>
                <a:srgbClr val="415765"/>
              </a:buClr>
              <a:buFont typeface="Wingdings" panose="05000000000000000000" pitchFamily="2" charset="2"/>
              <a:buChar char="§"/>
              <a:defRPr/>
            </a:pPr>
            <a:r>
              <a:rPr lang="en-US" sz="2400" dirty="0">
                <a:solidFill>
                  <a:srgbClr val="000000"/>
                </a:solidFill>
                <a:latin typeface="Calibri" panose="020F0502020204030204" pitchFamily="34" charset="0"/>
                <a:cs typeface="Arial" panose="020B0604020202020204" pitchFamily="34" charset="0"/>
              </a:rPr>
              <a:t>Facilities may consider applying EBP to residents infected or colonized with other epidemiologically important MDROs based on facility policy (MRSA, VRE for example)</a:t>
            </a:r>
          </a:p>
          <a:p>
            <a:pPr marL="349415" indent="-349415" defTabSz="931774" eaLnBrk="1" hangingPunct="1">
              <a:spcBef>
                <a:spcPts val="0"/>
              </a:spcBef>
              <a:buClr>
                <a:srgbClr val="415765"/>
              </a:buClr>
              <a:buFont typeface="Wingdings" panose="05000000000000000000" pitchFamily="2" charset="2"/>
              <a:buChar char="§"/>
              <a:defRPr/>
            </a:pPr>
            <a:r>
              <a:rPr lang="en-US" sz="2400" dirty="0">
                <a:solidFill>
                  <a:srgbClr val="000000"/>
                </a:solidFill>
                <a:latin typeface="Calibri" panose="020F0502020204030204" pitchFamily="34" charset="0"/>
                <a:cs typeface="Arial" panose="020B0604020202020204" pitchFamily="34" charset="0"/>
              </a:rPr>
              <a:t>Gown and gloves prior to the high contact care activity (cannot reuse gown and change between residents)</a:t>
            </a:r>
          </a:p>
          <a:p>
            <a:pPr marL="349415" indent="-349415" defTabSz="931774" eaLnBrk="1" hangingPunct="1">
              <a:spcBef>
                <a:spcPts val="0"/>
              </a:spcBef>
              <a:buClr>
                <a:srgbClr val="415765"/>
              </a:buClr>
              <a:buFont typeface="Wingdings" panose="05000000000000000000" pitchFamily="2" charset="2"/>
              <a:buChar char="§"/>
              <a:defRPr/>
            </a:pPr>
            <a:r>
              <a:rPr lang="en-US" sz="2400" dirty="0">
                <a:solidFill>
                  <a:srgbClr val="000000"/>
                </a:solidFill>
                <a:latin typeface="Calibri" panose="020F0502020204030204" pitchFamily="34" charset="0"/>
                <a:cs typeface="Arial" panose="020B0604020202020204" pitchFamily="34" charset="0"/>
              </a:rPr>
              <a:t>No room restriction</a:t>
            </a:r>
          </a:p>
          <a:p>
            <a:pPr marL="349415" indent="-349415" defTabSz="931774" eaLnBrk="1" hangingPunct="1">
              <a:spcBef>
                <a:spcPts val="0"/>
              </a:spcBef>
              <a:buClr>
                <a:srgbClr val="415765"/>
              </a:buClr>
              <a:buFont typeface="Wingdings" panose="05000000000000000000" pitchFamily="2" charset="2"/>
              <a:buChar char="§"/>
              <a:defRPr/>
            </a:pPr>
            <a:endParaRPr lang="en-US" sz="2400" dirty="0">
              <a:solidFill>
                <a:srgbClr val="000000"/>
              </a:solidFill>
              <a:latin typeface="Calibri" panose="020F0502020204030204" pitchFamily="34" charset="0"/>
              <a:cs typeface="Arial" panose="020B0604020202020204" pitchFamily="34" charset="0"/>
            </a:endParaRPr>
          </a:p>
          <a:p>
            <a:pPr marL="349415" indent="-349415" defTabSz="931774" eaLnBrk="1" hangingPunct="1">
              <a:spcBef>
                <a:spcPts val="0"/>
              </a:spcBef>
              <a:buClr>
                <a:srgbClr val="415765"/>
              </a:buClr>
              <a:buFont typeface="Wingdings" panose="05000000000000000000" pitchFamily="2" charset="2"/>
              <a:buChar char="§"/>
              <a:defRPr/>
            </a:pPr>
            <a:r>
              <a:rPr lang="en-US" sz="2400" dirty="0">
                <a:solidFill>
                  <a:srgbClr val="111216"/>
                </a:solidFill>
                <a:latin typeface="Lucida Sans" panose="020B0602030504020204" pitchFamily="34" charset="0"/>
                <a:cs typeface="Arial" panose="020B0604020202020204" pitchFamily="34" charset="0"/>
              </a:rPr>
              <a:t>The CDC tells us to expect the guidelines to expand. "Future updates are anticipated to address potential for application of this approach outside of a Containment Response." Some professionals are expecting the new precautions will replace our current Standard Precautions for all residents in the future.</a:t>
            </a:r>
          </a:p>
          <a:p>
            <a:pPr marL="349415" indent="-349415" defTabSz="931774" eaLnBrk="1" hangingPunct="1">
              <a:spcBef>
                <a:spcPts val="0"/>
              </a:spcBef>
              <a:buClr>
                <a:srgbClr val="415765"/>
              </a:buClr>
              <a:buFont typeface="Wingdings" panose="05000000000000000000" pitchFamily="2" charset="2"/>
              <a:buChar char="§"/>
              <a:defRPr/>
            </a:pPr>
            <a:endParaRPr lang="en-US" sz="2400" dirty="0">
              <a:solidFill>
                <a:srgbClr val="111216"/>
              </a:solidFill>
              <a:latin typeface="Lucida Sans" panose="020B0602030504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a:defRPr/>
            </a:pPr>
            <a:fld id="{4BFE2B87-6C37-4E2B-B3CE-444FD0182DA1}" type="slidenum">
              <a:rPr lang="en-US" smtClean="0"/>
              <a:pPr>
                <a:defRPr/>
              </a:pPr>
              <a:t>64</a:t>
            </a:fld>
            <a:endParaRPr lang="en-US" dirty="0"/>
          </a:p>
        </p:txBody>
      </p:sp>
    </p:spTree>
    <p:extLst>
      <p:ext uri="{BB962C8B-B14F-4D97-AF65-F5344CB8AC3E}">
        <p14:creationId xmlns:p14="http://schemas.microsoft.com/office/powerpoint/2010/main" val="253594773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lower‐acuity post‐acute care settings (e.g., non‐ventilator units of skilled nursing facilities, rehabilitation facilities), the use of Contact Precautions is more challenging and should be guided by the potential risk that residents will serve as a source for additional transmission based on their functional and clinical status and the type of care activity that is being performed. </a:t>
            </a:r>
          </a:p>
          <a:p>
            <a:endParaRPr lang="en-US" dirty="0"/>
          </a:p>
          <a:p>
            <a:r>
              <a:rPr lang="en-US" dirty="0"/>
              <a:t>Expands the use of PPE beyond situations in which exposure to blood and body fluids is anticipated (i.e. Standard Precautions)</a:t>
            </a:r>
          </a:p>
          <a:p>
            <a:r>
              <a:rPr lang="en-US" dirty="0"/>
              <a:t>Refers to the use of gown and gloves during high‐contact resident care activities that provide opportunities for transfer of MDROs to staff hands and clothing</a:t>
            </a:r>
          </a:p>
          <a:p>
            <a:endParaRPr lang="en-US" dirty="0"/>
          </a:p>
          <a:p>
            <a:r>
              <a:rPr lang="en-US" dirty="0"/>
              <a:t>Pan-resistant organisms</a:t>
            </a:r>
          </a:p>
          <a:p>
            <a:r>
              <a:rPr lang="en-US" dirty="0"/>
              <a:t>Carbapenemase-producing enterobacteriaceae</a:t>
            </a:r>
          </a:p>
          <a:p>
            <a:r>
              <a:rPr lang="en-US" dirty="0"/>
              <a:t>Carbapenemase-producing Pseudomonas spp.</a:t>
            </a:r>
          </a:p>
          <a:p>
            <a:r>
              <a:rPr lang="en-US" dirty="0"/>
              <a:t>Carbapenemase-producing Acinetobacter baumannii</a:t>
            </a:r>
          </a:p>
          <a:p>
            <a:r>
              <a:rPr lang="en-US" dirty="0"/>
              <a:t>Candida auris</a:t>
            </a:r>
          </a:p>
          <a:p>
            <a:endParaRPr lang="en-US" dirty="0"/>
          </a:p>
          <a:p>
            <a:endParaRPr lang="en-US" dirty="0"/>
          </a:p>
        </p:txBody>
      </p:sp>
      <p:sp>
        <p:nvSpPr>
          <p:cNvPr id="4" name="Slide Number Placeholder 3"/>
          <p:cNvSpPr>
            <a:spLocks noGrp="1"/>
          </p:cNvSpPr>
          <p:nvPr>
            <p:ph type="sldNum" sz="quarter" idx="5"/>
          </p:nvPr>
        </p:nvSpPr>
        <p:spPr/>
        <p:txBody>
          <a:bodyPr/>
          <a:lstStyle/>
          <a:p>
            <a:pPr defTabSz="931774">
              <a:defRPr/>
            </a:pPr>
            <a:fld id="{4BFE2B87-6C37-4E2B-B3CE-444FD0182DA1}" type="slidenum">
              <a:rPr lang="en-US">
                <a:solidFill>
                  <a:prstClr val="black"/>
                </a:solidFill>
                <a:latin typeface="Calibri"/>
              </a:rPr>
              <a:pPr defTabSz="931774">
                <a:defRPr/>
              </a:pPr>
              <a:t>67</a:t>
            </a:fld>
            <a:endParaRPr lang="en-US" dirty="0">
              <a:solidFill>
                <a:prstClr val="black"/>
              </a:solidFill>
              <a:latin typeface="Calibri"/>
            </a:endParaRPr>
          </a:p>
        </p:txBody>
      </p:sp>
    </p:spTree>
    <p:extLst>
      <p:ext uri="{BB962C8B-B14F-4D97-AF65-F5344CB8AC3E}">
        <p14:creationId xmlns:p14="http://schemas.microsoft.com/office/powerpoint/2010/main" val="411400698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Table: Summary of Personal Protective Equipment (PPE) Use and Room Restriction When Caring for Residents in Nursing Homes: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FE2B87-6C37-4E2B-B3CE-444FD0182DA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4781693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Does posting signs specifying the type of Precautions and recommended PPE outside the resident room violate Health Insurance Portability and Accountability Act (HIPAA) and resident dignity?</a:t>
            </a:r>
          </a:p>
          <a:p>
            <a:endParaRPr lang="en-US" dirty="0"/>
          </a:p>
          <a:p>
            <a:r>
              <a:rPr lang="en-US" dirty="0"/>
              <a:t>No. Signs are intended to signal to individuals entering the room the specific actions they should take to protect themselves and the resident. To do this effectively, the sign must contain information about the type of Precautions and the recommended PPE to be worn when caring for the resident. Generic signs that instruct individuals to speak to the nurse are not adequate to ensure Precautions are followed. Signs should not include information about the resident’s diagnosis or the reason for the Precautions (e.g., presence of a resistant pathogen); inclusion of that information would violate HIPAA and resident dignity.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FE2B87-6C37-4E2B-B3CE-444FD0182DA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470410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reviewed this previously during this webinar series, but to quickly review or for anyone who has missed previous webinars….</a:t>
            </a:r>
          </a:p>
        </p:txBody>
      </p:sp>
      <p:sp>
        <p:nvSpPr>
          <p:cNvPr id="4" name="Slide Number Placeholder 3"/>
          <p:cNvSpPr>
            <a:spLocks noGrp="1"/>
          </p:cNvSpPr>
          <p:nvPr>
            <p:ph type="sldNum" sz="quarter" idx="5"/>
          </p:nvPr>
        </p:nvSpPr>
        <p:spPr/>
        <p:txBody>
          <a:bodyPr/>
          <a:lstStyle/>
          <a:p>
            <a:pPr>
              <a:defRPr/>
            </a:pPr>
            <a:fld id="{4BFE2B87-6C37-4E2B-B3CE-444FD0182DA1}" type="slidenum">
              <a:rPr lang="en-US" smtClean="0"/>
              <a:pPr>
                <a:defRPr/>
              </a:pPr>
              <a:t>7</a:t>
            </a:fld>
            <a:endParaRPr lang="en-US" dirty="0"/>
          </a:p>
        </p:txBody>
      </p:sp>
    </p:spTree>
    <p:extLst>
      <p:ext uri="{BB962C8B-B14F-4D97-AF65-F5344CB8AC3E}">
        <p14:creationId xmlns:p14="http://schemas.microsoft.com/office/powerpoint/2010/main" val="220958490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dirty="0"/>
              <a:t>Framework for Applying Enhanced Barrier Precautions in Skilled Nursing Facilities</a:t>
            </a:r>
          </a:p>
          <a:p>
            <a:r>
              <a:rPr lang="en-US" dirty="0"/>
              <a:t>Implementation Approaches</a:t>
            </a:r>
          </a:p>
          <a:p>
            <a:r>
              <a:rPr lang="en-US" dirty="0"/>
              <a:t>General implementation considerations for EBP are available from the CDC.20 The application of EBP to routine care of residents with wounds or indwelling medical devices requires that staff participate in initial and on-going training on the facility’s expectations about hand hygiene and gown and glove use, along with proof of competency regarding appropriate use and donning and doffing technique for PPE. Facilities should develop a method to identify residents with wounds or indwelling medical devices, and post clear signage outside of resident rooms indicating the type of PPE required and defining high risk resident care activities. Gowns and gloves should be available outside of each resident room, and alcohol-based hand rub should be available for every resident room (ideally both inside and outside of the room). A trash can (or laundry bin, if applicable) large enough to dispose of multiple gowns should be available for each room. Facilities with rooms containing multiple residents should provide staff with training and resources to ensure that they change their gown and gloves and perform hand hygiene in between care of residents in the same room.</a:t>
            </a:r>
          </a:p>
          <a:p>
            <a:endParaRPr lang="en-US" dirty="0"/>
          </a:p>
          <a:p>
            <a:r>
              <a:rPr lang="en-US" dirty="0"/>
              <a:t>Cost Considerations</a:t>
            </a:r>
          </a:p>
          <a:p>
            <a:r>
              <a:rPr lang="en-US" dirty="0"/>
              <a:t>Implementation of routine EBP would incur costs including PPE (gowns/gloves), training, staff time to don and doff PPE, and signage materials. Potential savings would include avoidance of infections and hospitalizations. An economic analysis of a randomized controlled trial involving the use of EBP in a bundle to prevent catheter-associated urinary tract infections estimated net savings of approximately $15,000 per year per facility, but the savings would accrue to payers and not to skilled nursing facilities.21 Centers for Medicaid and Medicare and private insurers/commercial plans may need to consider the implementation and cost of EBP in payment models.</a:t>
            </a:r>
          </a:p>
          <a:p>
            <a:endParaRPr lang="en-US" dirty="0"/>
          </a:p>
          <a:p>
            <a:r>
              <a:rPr lang="en-US" dirty="0"/>
              <a:t>Considerations During Shortages of Gowns or Gloves</a:t>
            </a:r>
          </a:p>
          <a:p>
            <a:r>
              <a:rPr lang="en-US" dirty="0"/>
              <a:t>When PPE supply chains are strained during extraordinary circumstances such as the COVID-19 pandemic, facilities may encounter shortages of gowns or gloves. Neither extended use nor re-use of gowns and gloves is recommended for mitigating shortages in the context of EBP.</a:t>
            </a:r>
          </a:p>
          <a:p>
            <a:endParaRPr lang="en-US" dirty="0"/>
          </a:p>
          <a:p>
            <a:r>
              <a:rPr lang="en-US" dirty="0"/>
              <a:t>To optimize PPE supply, facilities can consider substituting disposable gowns with washable cloth isolation gowns that have long sleeves with cuffs. Healthcare personnel can reduce PPE consumption by bundling multiple care activities in the same resident interaction.</a:t>
            </a:r>
          </a:p>
          <a:p>
            <a:endParaRPr lang="en-US" dirty="0"/>
          </a:p>
          <a:p>
            <a:r>
              <a:rPr lang="en-US" dirty="0"/>
              <a:t>In addition, facilities can identify situations where PPE overuse is occurring. For example, staff may be overusing gloves to assist or care for residents who are not on transmission-based precautions to eat, during bed making, or when transporting bagged linen or trash. Dietary staff should be instructed to prioritize gloves for food handling but not for delivering or retrieving meal trays for residents who are not on transmission-based precautions, nor when transporting meal carts.</a:t>
            </a:r>
          </a:p>
          <a:p>
            <a:endParaRPr lang="en-US" dirty="0"/>
          </a:p>
          <a:p>
            <a:r>
              <a:rPr lang="en-US" dirty="0"/>
              <a:t>Lastly, when there are not enough gowns and gloves for implementation of EBP as recommended, facilities may temporarily prioritize EBP for residents with wounds over residents with indwelling medical devices alone. Risk of healthcare personnel self-contamination with S. aureus and MDROs is higher during care of residents with wounds, compared to residents with indwelling medical devices alone.12,13 Facilities implementing EBP based on a resident’s MDRO colonization or infection status may also prioritize EBP for novel or targeted MDROs over other MDROs.</a:t>
            </a:r>
          </a:p>
          <a:p>
            <a:endParaRPr lang="en-US" dirty="0"/>
          </a:p>
          <a:p>
            <a:r>
              <a:rPr lang="en-US" dirty="0"/>
              <a:t>Facilities should include procedures for PPE shortages in their emergency preparedness plan and/or facility assessment. During PPE shortages, facilities should document all actions taken to remedy the shortage.</a:t>
            </a:r>
          </a:p>
        </p:txBody>
      </p:sp>
      <p:sp>
        <p:nvSpPr>
          <p:cNvPr id="4" name="Slide Number Placeholder 3"/>
          <p:cNvSpPr>
            <a:spLocks noGrp="1"/>
          </p:cNvSpPr>
          <p:nvPr>
            <p:ph type="sldNum" sz="quarter" idx="5"/>
          </p:nvPr>
        </p:nvSpPr>
        <p:spPr/>
        <p:txBody>
          <a:bodyPr/>
          <a:lstStyle/>
          <a:p>
            <a:pPr>
              <a:defRPr/>
            </a:pPr>
            <a:fld id="{4BFE2B87-6C37-4E2B-B3CE-444FD0182DA1}" type="slidenum">
              <a:rPr lang="en-US" smtClean="0"/>
              <a:pPr>
                <a:defRPr/>
              </a:pPr>
              <a:t>70</a:t>
            </a:fld>
            <a:endParaRPr lang="en-US" dirty="0"/>
          </a:p>
        </p:txBody>
      </p:sp>
    </p:spTree>
    <p:extLst>
      <p:ext uri="{BB962C8B-B14F-4D97-AF65-F5344CB8AC3E}">
        <p14:creationId xmlns:p14="http://schemas.microsoft.com/office/powerpoint/2010/main" val="92732504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should refer to local and state regulations regarding disposal of medical waste. The OSHA Bloodborne Pathogen Standard uses the term “regulated waste” to refer to the following categories of waste which require special handling, at a minimum: liquid or semi-liquid blood or other potentially infectious materials (OPIM); contaminated items that would release blood or OPIM in a liquid or semi-liquid state if compressed; items that are caked with dried blood or OPIM and are capable of releasing these materials during handling; contaminated sharps; pathological and microbiological wastes containing blood or OPIM. Based on this definition, most PPE used during resident care, including care of residents placed in Enhanced Barrier or Transmission-Based Precautions, would not fall into the category of regulated medical waste requiring disposal in a biohazard bag, and could be discarded as routine non-infectious waste. Facilities should remember to have an appropriate disposal container available in the resident room to allow for removal of PPE inside the room. However, local or state regulations may be more restrictive than this federal standard, so you should refer to those when making decisions.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FE2B87-6C37-4E2B-B3CE-444FD0182DA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9085559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pPr marL="349415" indent="-349415" defTabSz="931774" eaLnBrk="1" hangingPunct="1">
              <a:spcBef>
                <a:spcPts val="1223"/>
              </a:spcBef>
              <a:buClr>
                <a:srgbClr val="415765"/>
              </a:buClr>
              <a:buFont typeface="Wingdings" panose="05000000000000000000" pitchFamily="2" charset="2"/>
              <a:buChar char="§"/>
              <a:defRPr/>
            </a:pPr>
            <a:r>
              <a:rPr lang="en-US" sz="2600" dirty="0">
                <a:solidFill>
                  <a:srgbClr val="425563"/>
                </a:solidFill>
                <a:latin typeface="Lucida Sans" panose="020B0602030504020204" pitchFamily="34" charset="0"/>
                <a:cs typeface="Arial" panose="020B0604020202020204" pitchFamily="34" charset="0"/>
              </a:rPr>
              <a:t>“Residents in long-term care facilities (LTCF) are at increased risk of infection because of congregate living, staffing turnover, dependence on unlicensed caregivers, blunted immune responses, and an increased use of invasive devices.”</a:t>
            </a:r>
          </a:p>
          <a:p>
            <a:pPr marL="349415" indent="-349415" defTabSz="931774" eaLnBrk="1" hangingPunct="1">
              <a:spcBef>
                <a:spcPts val="1223"/>
              </a:spcBef>
              <a:buClr>
                <a:srgbClr val="415765"/>
              </a:buClr>
              <a:buFont typeface="Wingdings" panose="05000000000000000000" pitchFamily="2" charset="2"/>
              <a:buChar char="§"/>
              <a:defRPr/>
            </a:pPr>
            <a:r>
              <a:rPr lang="en-US" sz="2600" dirty="0">
                <a:solidFill>
                  <a:srgbClr val="425563"/>
                </a:solidFill>
                <a:latin typeface="Lucida Sans" panose="020B0602030504020204" pitchFamily="34" charset="0"/>
                <a:cs typeface="Arial" panose="020B0604020202020204" pitchFamily="34" charset="0"/>
              </a:rPr>
              <a:t>Centers for Medicare &amp; Medicaid Services (CMS) requires LTCF to provide a “home-like environment” and “person-centered care.” </a:t>
            </a:r>
          </a:p>
          <a:p>
            <a:pPr marL="349415" indent="-349415" defTabSz="931774" eaLnBrk="1" hangingPunct="1">
              <a:spcBef>
                <a:spcPts val="1223"/>
              </a:spcBef>
              <a:buClr>
                <a:srgbClr val="415765"/>
              </a:buClr>
              <a:buFont typeface="Wingdings" panose="05000000000000000000" pitchFamily="2" charset="2"/>
              <a:buChar char="§"/>
              <a:defRPr/>
            </a:pPr>
            <a:r>
              <a:rPr lang="en-US" sz="2600" dirty="0">
                <a:solidFill>
                  <a:srgbClr val="425563"/>
                </a:solidFill>
                <a:latin typeface="Lucida Sans" panose="020B0602030504020204" pitchFamily="34" charset="0"/>
                <a:cs typeface="Arial" panose="020B0604020202020204" pitchFamily="34" charset="0"/>
              </a:rPr>
              <a:t>Infection prevention is everyone’s responsibility and a critical part of resident safety</a:t>
            </a:r>
          </a:p>
          <a:p>
            <a:pPr marL="349415" indent="-349415" defTabSz="931774" eaLnBrk="1" hangingPunct="1">
              <a:spcBef>
                <a:spcPts val="1223"/>
              </a:spcBef>
              <a:buClr>
                <a:srgbClr val="415765"/>
              </a:buClr>
              <a:buFont typeface="Wingdings" panose="05000000000000000000" pitchFamily="2" charset="2"/>
              <a:buChar char="§"/>
              <a:defRPr/>
            </a:pPr>
            <a:r>
              <a:rPr lang="en-US" sz="2600" dirty="0">
                <a:solidFill>
                  <a:srgbClr val="425563"/>
                </a:solidFill>
                <a:latin typeface="Lucida Sans" panose="020B0602030504020204" pitchFamily="34" charset="0"/>
                <a:cs typeface="Arial" panose="020B0604020202020204" pitchFamily="34" charset="0"/>
              </a:rPr>
              <a:t>Protecting residents and staff from infections and harm is a basic standard of care.</a:t>
            </a:r>
          </a:p>
          <a:p>
            <a:pPr marL="349415" indent="-349415" defTabSz="931774" eaLnBrk="1" hangingPunct="1">
              <a:spcBef>
                <a:spcPts val="1223"/>
              </a:spcBef>
              <a:buClr>
                <a:srgbClr val="415765"/>
              </a:buClr>
              <a:buFont typeface="Wingdings" panose="05000000000000000000" pitchFamily="2" charset="2"/>
              <a:buChar char="§"/>
              <a:defRPr/>
            </a:pPr>
            <a:r>
              <a:rPr lang="en-US" sz="2600" dirty="0">
                <a:solidFill>
                  <a:srgbClr val="425563"/>
                </a:solidFill>
                <a:latin typeface="Lucida Sans" panose="020B0602030504020204" pitchFamily="34" charset="0"/>
                <a:cs typeface="Arial" panose="020B0604020202020204" pitchFamily="34" charset="0"/>
              </a:rPr>
              <a:t>Precautions should be understood and followed by all members of your care team.</a:t>
            </a:r>
          </a:p>
          <a:p>
            <a:pPr marL="349415" indent="-349415" defTabSz="931774" eaLnBrk="1" hangingPunct="1">
              <a:spcBef>
                <a:spcPts val="1223"/>
              </a:spcBef>
              <a:buClr>
                <a:srgbClr val="415765"/>
              </a:buClr>
              <a:buFont typeface="Wingdings" panose="05000000000000000000" pitchFamily="2" charset="2"/>
              <a:buChar char="§"/>
              <a:defRPr/>
            </a:pPr>
            <a:r>
              <a:rPr lang="en-US" sz="2600" dirty="0">
                <a:solidFill>
                  <a:srgbClr val="425563"/>
                </a:solidFill>
                <a:latin typeface="Lucida Sans" panose="020B0602030504020204" pitchFamily="34" charset="0"/>
                <a:cs typeface="Arial" panose="020B0604020202020204" pitchFamily="34" charset="0"/>
              </a:rPr>
              <a:t>Residents are at increased risk of infection and facilities' need to balance prevention of possible disease transmission versus consequences of social isolation.</a:t>
            </a:r>
          </a:p>
          <a:p>
            <a:pPr marL="349415" indent="-349415" defTabSz="931774" eaLnBrk="1" hangingPunct="1">
              <a:spcBef>
                <a:spcPts val="1223"/>
              </a:spcBef>
              <a:buClr>
                <a:srgbClr val="415765"/>
              </a:buClr>
              <a:buFont typeface="Wingdings" panose="05000000000000000000" pitchFamily="2" charset="2"/>
              <a:buChar char="§"/>
              <a:defRPr/>
            </a:pPr>
            <a:r>
              <a:rPr lang="en-US" sz="2600" dirty="0">
                <a:solidFill>
                  <a:srgbClr val="425563"/>
                </a:solidFill>
                <a:latin typeface="Lucida Sans" panose="020B0602030504020204" pitchFamily="34" charset="0"/>
                <a:cs typeface="Arial" panose="020B0604020202020204" pitchFamily="34" charset="0"/>
              </a:rPr>
              <a:t>CMS requires LTC to provide a “home-like environment” and “person-centered care.” </a:t>
            </a:r>
          </a:p>
          <a:p>
            <a:pPr marL="349415" indent="-349415" defTabSz="931774" eaLnBrk="1" hangingPunct="1">
              <a:spcBef>
                <a:spcPts val="1223"/>
              </a:spcBef>
              <a:buClr>
                <a:srgbClr val="415765"/>
              </a:buClr>
              <a:buFont typeface="Wingdings" panose="05000000000000000000" pitchFamily="2" charset="2"/>
              <a:buChar char="§"/>
              <a:defRPr/>
            </a:pPr>
            <a:r>
              <a:rPr lang="en-US" sz="2600" dirty="0">
                <a:solidFill>
                  <a:srgbClr val="425563"/>
                </a:solidFill>
                <a:latin typeface="Lucida Sans" panose="020B0602030504020204" pitchFamily="34" charset="0"/>
                <a:cs typeface="Arial" panose="020B0604020202020204" pitchFamily="34" charset="0"/>
              </a:rPr>
              <a:t>Facilities need to provide a safe environment for all residents</a:t>
            </a:r>
          </a:p>
          <a:p>
            <a:pPr marL="349415" indent="-349415" defTabSz="931774" eaLnBrk="1" hangingPunct="1">
              <a:spcBef>
                <a:spcPts val="1223"/>
              </a:spcBef>
              <a:buClr>
                <a:srgbClr val="415765"/>
              </a:buClr>
              <a:buFont typeface="Wingdings" panose="05000000000000000000" pitchFamily="2" charset="2"/>
              <a:buChar char="§"/>
              <a:defRPr/>
            </a:pPr>
            <a:r>
              <a:rPr lang="en-US" sz="2600" dirty="0">
                <a:solidFill>
                  <a:srgbClr val="425563"/>
                </a:solidFill>
                <a:latin typeface="Lucida Sans" panose="020B0602030504020204" pitchFamily="34" charset="0"/>
                <a:cs typeface="Arial" panose="020B0604020202020204" pitchFamily="34" charset="0"/>
              </a:rPr>
              <a:t>Facilities need to provide a safe environment for all residents</a:t>
            </a:r>
          </a:p>
          <a:p>
            <a:pPr marL="757066" lvl="1" indent="-291179" defTabSz="931774" eaLnBrk="1" hangingPunct="1">
              <a:spcBef>
                <a:spcPts val="611"/>
              </a:spcBef>
              <a:buClr>
                <a:srgbClr val="415765"/>
              </a:buClr>
              <a:buFont typeface="Arial" panose="020B0604020202020204" pitchFamily="34" charset="0"/>
              <a:buChar char="–"/>
              <a:defRPr/>
            </a:pPr>
            <a:r>
              <a:rPr lang="en-US" sz="2600" dirty="0">
                <a:solidFill>
                  <a:srgbClr val="425563"/>
                </a:solidFill>
                <a:latin typeface="Lucida Sans" panose="020B0602030504020204" pitchFamily="34" charset="0"/>
                <a:cs typeface="Arial" panose="020B0604020202020204" pitchFamily="34" charset="0"/>
              </a:rPr>
              <a:t>free from infections </a:t>
            </a:r>
          </a:p>
          <a:p>
            <a:pPr marL="757066" lvl="1" indent="-291179" defTabSz="931774" eaLnBrk="1" hangingPunct="1">
              <a:spcBef>
                <a:spcPts val="611"/>
              </a:spcBef>
              <a:buClr>
                <a:srgbClr val="415765"/>
              </a:buClr>
              <a:buFont typeface="Arial" panose="020B0604020202020204" pitchFamily="34" charset="0"/>
              <a:buChar char="–"/>
              <a:defRPr/>
            </a:pPr>
            <a:r>
              <a:rPr lang="en-US" sz="2600" dirty="0">
                <a:solidFill>
                  <a:srgbClr val="425563"/>
                </a:solidFill>
                <a:latin typeface="Lucida Sans" panose="020B0602030504020204" pitchFamily="34" charset="0"/>
                <a:cs typeface="Arial" panose="020B0604020202020204" pitchFamily="34" charset="0"/>
              </a:rPr>
              <a:t>free from exposure to communicable diseases</a:t>
            </a:r>
          </a:p>
          <a:p>
            <a:pPr marL="757066" lvl="1" indent="-291179" defTabSz="931774" eaLnBrk="1" hangingPunct="1">
              <a:spcBef>
                <a:spcPts val="611"/>
              </a:spcBef>
              <a:buClr>
                <a:srgbClr val="415765"/>
              </a:buClr>
              <a:buFont typeface="Arial" panose="020B0604020202020204" pitchFamily="34" charset="0"/>
              <a:buChar char="–"/>
              <a:defRPr/>
            </a:pPr>
            <a:r>
              <a:rPr lang="en-US" sz="2600" dirty="0">
                <a:solidFill>
                  <a:srgbClr val="425563"/>
                </a:solidFill>
                <a:latin typeface="Lucida Sans" panose="020B0602030504020204" pitchFamily="34" charset="0"/>
                <a:cs typeface="Arial" panose="020B0604020202020204" pitchFamily="34" charset="0"/>
              </a:rPr>
              <a:t>opportunity to engage in social activities for their psychosocial well-being  </a:t>
            </a:r>
          </a:p>
          <a:p>
            <a:pPr marL="291179" indent="-291179" defTabSz="931774" eaLnBrk="1" hangingPunct="1">
              <a:spcBef>
                <a:spcPts val="611"/>
              </a:spcBef>
              <a:buClr>
                <a:srgbClr val="415765"/>
              </a:buClr>
              <a:buFont typeface="Arial" panose="020B0604020202020204" pitchFamily="34" charset="0"/>
              <a:buChar char="–"/>
              <a:defRPr/>
            </a:pPr>
            <a:r>
              <a:rPr lang="en-US" sz="2600" dirty="0">
                <a:solidFill>
                  <a:srgbClr val="425563"/>
                </a:solidFill>
                <a:latin typeface="Lucida Sans" panose="020B0602030504020204" pitchFamily="34" charset="0"/>
                <a:cs typeface="Arial" panose="020B0604020202020204" pitchFamily="34" charset="0"/>
              </a:rPr>
              <a:t>Leadership involvement is essential!</a:t>
            </a:r>
          </a:p>
          <a:p>
            <a:pPr marL="291179" indent="-291179" defTabSz="931774" eaLnBrk="1" hangingPunct="1">
              <a:spcBef>
                <a:spcPts val="611"/>
              </a:spcBef>
              <a:buClr>
                <a:srgbClr val="415765"/>
              </a:buClr>
              <a:buFont typeface="Arial" panose="020B0604020202020204" pitchFamily="34" charset="0"/>
              <a:buChar char="–"/>
              <a:defRPr/>
            </a:pPr>
            <a:endParaRPr lang="en-US" sz="2600" dirty="0">
              <a:solidFill>
                <a:srgbClr val="425563"/>
              </a:solidFill>
              <a:latin typeface="Lucida Sans" panose="020B0602030504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a:defRPr/>
            </a:pPr>
            <a:fld id="{4BFE2B87-6C37-4E2B-B3CE-444FD0182DA1}" type="slidenum">
              <a:rPr lang="en-US" smtClean="0"/>
              <a:pPr>
                <a:defRPr/>
              </a:pPr>
              <a:t>72</a:t>
            </a:fld>
            <a:endParaRPr lang="en-US" dirty="0"/>
          </a:p>
        </p:txBody>
      </p:sp>
    </p:spTree>
    <p:extLst>
      <p:ext uri="{BB962C8B-B14F-4D97-AF65-F5344CB8AC3E}">
        <p14:creationId xmlns:p14="http://schemas.microsoft.com/office/powerpoint/2010/main" val="83265712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BFE2B87-6C37-4E2B-B3CE-444FD0182DA1}" type="slidenum">
              <a:rPr lang="en-US" smtClean="0"/>
              <a:pPr>
                <a:defRPr/>
              </a:pPr>
              <a:t>73</a:t>
            </a:fld>
            <a:endParaRPr lang="en-US" dirty="0"/>
          </a:p>
        </p:txBody>
      </p:sp>
    </p:spTree>
    <p:extLst>
      <p:ext uri="{BB962C8B-B14F-4D97-AF65-F5344CB8AC3E}">
        <p14:creationId xmlns:p14="http://schemas.microsoft.com/office/powerpoint/2010/main" val="108083379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BB0D84-C988-45E9-9462-301F3BE40FB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969461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FE2B87-6C37-4E2B-B3CE-444FD0182DA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659500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FE2B87-6C37-4E2B-B3CE-444FD0182DA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7711383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FE2B87-6C37-4E2B-B3CE-444FD0182DA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8165839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FE2B87-6C37-4E2B-B3CE-444FD0182DA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0786395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FE2B87-6C37-4E2B-B3CE-444FD0182DA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632966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r>
              <a:rPr lang="en-US" dirty="0"/>
              <a:t>Altered target site</a:t>
            </a:r>
          </a:p>
          <a:p>
            <a:pPr marL="342900" marR="0" lvl="0" indent="-342900" algn="l" defTabSz="914400" rtl="0" eaLnBrk="1" fontAlgn="base" latinLnBrk="0" hangingPunct="1">
              <a:lnSpc>
                <a:spcPct val="100000"/>
              </a:lnSpc>
              <a:spcBef>
                <a:spcPts val="1200"/>
              </a:spcBef>
              <a:spcAft>
                <a:spcPct val="0"/>
              </a:spcAft>
              <a:buClr>
                <a:srgbClr val="415765"/>
              </a:buClr>
              <a:buSzTx/>
              <a:buFont typeface="Wingdings" panose="05000000000000000000" pitchFamily="2" charset="2"/>
              <a:buChar char="§"/>
              <a:tabLst/>
              <a:defRPr/>
            </a:pPr>
            <a:r>
              <a:rPr kumimoji="0" lang="en-US" sz="2200" b="0" i="0" u="none" strike="noStrike" kern="1200" cap="none" spc="0" normalizeH="0" baseline="0" noProof="0" dirty="0">
                <a:ln>
                  <a:noFill/>
                </a:ln>
                <a:solidFill>
                  <a:srgbClr val="111216"/>
                </a:solidFill>
                <a:effectLst/>
                <a:uLnTx/>
                <a:uFillTx/>
                <a:latin typeface="Lucida Sans" panose="020B0602030504020204" pitchFamily="34" charset="0"/>
                <a:ea typeface="+mn-ea"/>
                <a:cs typeface="Arial" panose="020B0604020202020204" pitchFamily="34" charset="0"/>
              </a:rPr>
              <a:t>Antimicrobials single out and destroy specific targets on the organism</a:t>
            </a:r>
          </a:p>
          <a:p>
            <a:pPr marL="342900" marR="0" lvl="0" indent="-342900" algn="l" defTabSz="914400" rtl="0" eaLnBrk="1" fontAlgn="base" latinLnBrk="0" hangingPunct="1">
              <a:lnSpc>
                <a:spcPct val="100000"/>
              </a:lnSpc>
              <a:spcBef>
                <a:spcPts val="1200"/>
              </a:spcBef>
              <a:spcAft>
                <a:spcPct val="0"/>
              </a:spcAft>
              <a:buClr>
                <a:srgbClr val="415765"/>
              </a:buClr>
              <a:buSzTx/>
              <a:buFont typeface="Wingdings" panose="05000000000000000000" pitchFamily="2" charset="2"/>
              <a:buChar char="§"/>
              <a:tabLst/>
              <a:defRPr/>
            </a:pPr>
            <a:r>
              <a:rPr kumimoji="0" lang="en-US" sz="2200" b="0" i="0" u="none" strike="noStrike" kern="1200" cap="none" spc="0" normalizeH="0" baseline="0" noProof="0" dirty="0">
                <a:ln>
                  <a:noFill/>
                </a:ln>
                <a:solidFill>
                  <a:srgbClr val="111216"/>
                </a:solidFill>
                <a:effectLst/>
                <a:uLnTx/>
                <a:uFillTx/>
                <a:latin typeface="Lucida Sans" panose="020B0602030504020204" pitchFamily="34" charset="0"/>
                <a:ea typeface="+mn-ea"/>
                <a:cs typeface="Arial" panose="020B0604020202020204" pitchFamily="34" charset="0"/>
              </a:rPr>
              <a:t>Organisms can change the target, so the drug can no longer fit and do its job</a:t>
            </a:r>
          </a:p>
          <a:p>
            <a:pPr marL="342900" marR="0" lvl="0" indent="-342900" algn="l" defTabSz="914400" rtl="0" eaLnBrk="1" fontAlgn="base" latinLnBrk="0" hangingPunct="1">
              <a:lnSpc>
                <a:spcPct val="100000"/>
              </a:lnSpc>
              <a:spcBef>
                <a:spcPts val="1200"/>
              </a:spcBef>
              <a:spcAft>
                <a:spcPct val="0"/>
              </a:spcAft>
              <a:buClr>
                <a:srgbClr val="415765"/>
              </a:buClr>
              <a:buSzTx/>
              <a:buFont typeface="Wingdings" panose="05000000000000000000" pitchFamily="2" charset="2"/>
              <a:buChar char="§"/>
              <a:tabLst/>
              <a:defRPr/>
            </a:pPr>
            <a:endParaRPr kumimoji="0" lang="en-US" sz="2200" b="0" i="0" u="none" strike="noStrike" kern="1200" cap="none" spc="0" normalizeH="0" baseline="0" noProof="0" dirty="0">
              <a:ln>
                <a:noFill/>
              </a:ln>
              <a:solidFill>
                <a:srgbClr val="111216"/>
              </a:solidFill>
              <a:effectLst/>
              <a:uLnTx/>
              <a:uFillTx/>
              <a:latin typeface="Lucida Sans" panose="020B0602030504020204" pitchFamily="34" charset="0"/>
              <a:ea typeface="+mn-ea"/>
              <a:cs typeface="Arial" panose="020B0604020202020204" pitchFamily="34" charset="0"/>
            </a:endParaRPr>
          </a:p>
          <a:p>
            <a:pPr marL="342900" marR="0" lvl="0" indent="-342900" algn="l" defTabSz="914400" rtl="0" eaLnBrk="1" fontAlgn="base" latinLnBrk="0" hangingPunct="1">
              <a:lnSpc>
                <a:spcPct val="100000"/>
              </a:lnSpc>
              <a:spcBef>
                <a:spcPts val="1200"/>
              </a:spcBef>
              <a:spcAft>
                <a:spcPct val="0"/>
              </a:spcAft>
              <a:buClr>
                <a:srgbClr val="415765"/>
              </a:buClr>
              <a:buSzTx/>
              <a:buFont typeface="Wingdings" panose="05000000000000000000" pitchFamily="2" charset="2"/>
              <a:buChar char="§"/>
              <a:tabLst/>
              <a:defRPr/>
            </a:pPr>
            <a:r>
              <a:rPr kumimoji="0" lang="en-US" sz="2200" b="0" i="0" u="none" strike="noStrike" kern="1200" cap="none" spc="0" normalizeH="0" baseline="0" noProof="0" dirty="0">
                <a:ln>
                  <a:noFill/>
                </a:ln>
                <a:solidFill>
                  <a:srgbClr val="111216"/>
                </a:solidFill>
                <a:effectLst/>
                <a:uLnTx/>
                <a:uFillTx/>
                <a:latin typeface="Lucida Sans" panose="020B0602030504020204" pitchFamily="34" charset="0"/>
                <a:ea typeface="+mn-ea"/>
                <a:cs typeface="Arial" panose="020B0604020202020204" pitchFamily="34" charset="0"/>
              </a:rPr>
              <a:t>Example: </a:t>
            </a:r>
          </a:p>
          <a:p>
            <a:pPr marL="742950" marR="0" lvl="1" indent="-285750" algn="l" defTabSz="914400" rtl="0" eaLnBrk="1" fontAlgn="base" latinLnBrk="0" hangingPunct="1">
              <a:lnSpc>
                <a:spcPct val="100000"/>
              </a:lnSpc>
              <a:spcBef>
                <a:spcPts val="600"/>
              </a:spcBef>
              <a:spcAft>
                <a:spcPct val="0"/>
              </a:spcAft>
              <a:buClr>
                <a:srgbClr val="415765"/>
              </a:buClr>
              <a:buSzTx/>
              <a:buFont typeface="Arial" panose="020B0604020202020204" pitchFamily="34" charset="0"/>
              <a:buChar char="–"/>
              <a:tabLst/>
              <a:defRPr/>
            </a:pPr>
            <a:r>
              <a:rPr kumimoji="0" lang="en-US" sz="2200" b="0" i="0" u="none" strike="noStrike" kern="1200" cap="none" spc="0" normalizeH="0" baseline="0" noProof="0" dirty="0">
                <a:ln>
                  <a:noFill/>
                </a:ln>
                <a:solidFill>
                  <a:srgbClr val="111216"/>
                </a:solidFill>
                <a:effectLst/>
                <a:uLnTx/>
                <a:uFillTx/>
                <a:latin typeface="Lucida Sans" panose="020B0602030504020204" pitchFamily="34" charset="0"/>
                <a:ea typeface="+mn-ea"/>
                <a:cs typeface="Arial" panose="020B0604020202020204" pitchFamily="34" charset="0"/>
              </a:rPr>
              <a:t>MRSA- Penicillin-binding protein (PBP) is altered to PBP2a</a:t>
            </a:r>
          </a:p>
          <a:p>
            <a:pPr marL="742950" marR="0" lvl="1" indent="-285750" algn="l" defTabSz="914400" rtl="0" eaLnBrk="1" fontAlgn="base" latinLnBrk="0" hangingPunct="1">
              <a:lnSpc>
                <a:spcPct val="100000"/>
              </a:lnSpc>
              <a:spcBef>
                <a:spcPts val="600"/>
              </a:spcBef>
              <a:spcAft>
                <a:spcPct val="0"/>
              </a:spcAft>
              <a:buClr>
                <a:srgbClr val="415765"/>
              </a:buClr>
              <a:buSzTx/>
              <a:buFont typeface="Arial" panose="020B0604020202020204" pitchFamily="34" charset="0"/>
              <a:buChar char="–"/>
              <a:tabLst/>
              <a:defRPr/>
            </a:pPr>
            <a:r>
              <a:rPr kumimoji="0" lang="en-US" sz="2200" b="0" i="1" u="none" strike="noStrike" kern="1200" cap="none" spc="0" normalizeH="0" baseline="0" noProof="0" dirty="0">
                <a:ln>
                  <a:noFill/>
                </a:ln>
                <a:solidFill>
                  <a:srgbClr val="111216"/>
                </a:solidFill>
                <a:effectLst/>
                <a:uLnTx/>
                <a:uFillTx/>
                <a:latin typeface="Lucida Sans" panose="020B0602030504020204" pitchFamily="34" charset="0"/>
                <a:ea typeface="+mn-ea"/>
                <a:cs typeface="Arial" panose="020B0604020202020204" pitchFamily="34" charset="0"/>
              </a:rPr>
              <a:t>E. coli</a:t>
            </a:r>
            <a:r>
              <a:rPr kumimoji="0" lang="en-US" sz="2200" b="0" i="0" u="none" strike="noStrike" kern="1200" cap="none" spc="0" normalizeH="0" baseline="0" noProof="0" dirty="0">
                <a:ln>
                  <a:noFill/>
                </a:ln>
                <a:solidFill>
                  <a:srgbClr val="111216"/>
                </a:solidFill>
                <a:effectLst/>
                <a:uLnTx/>
                <a:uFillTx/>
                <a:latin typeface="Lucida Sans" panose="020B0602030504020204" pitchFamily="34" charset="0"/>
                <a:ea typeface="+mn-ea"/>
                <a:cs typeface="Arial" panose="020B0604020202020204" pitchFamily="34" charset="0"/>
              </a:rPr>
              <a:t>- mcr-1 gene adds a compound to the cell wall so colistin cannot latch</a:t>
            </a:r>
          </a:p>
          <a:p>
            <a:pPr marL="742950" marR="0" lvl="1" indent="-285750" algn="l" defTabSz="914400" rtl="0" eaLnBrk="1" fontAlgn="base" latinLnBrk="0" hangingPunct="1">
              <a:lnSpc>
                <a:spcPct val="100000"/>
              </a:lnSpc>
              <a:spcBef>
                <a:spcPts val="600"/>
              </a:spcBef>
              <a:spcAft>
                <a:spcPct val="0"/>
              </a:spcAft>
              <a:buClr>
                <a:srgbClr val="415765"/>
              </a:buClr>
              <a:buSzTx/>
              <a:buFont typeface="Arial" panose="020B0604020202020204" pitchFamily="34" charset="0"/>
              <a:buChar char="–"/>
              <a:tabLst/>
              <a:defRPr/>
            </a:pPr>
            <a:r>
              <a:rPr kumimoji="0" lang="en-US" sz="2200" b="0" i="1" u="none" strike="noStrike" kern="1200" cap="none" spc="0" normalizeH="0" baseline="0" noProof="0" dirty="0">
                <a:ln>
                  <a:noFill/>
                </a:ln>
                <a:solidFill>
                  <a:srgbClr val="111216"/>
                </a:solidFill>
                <a:effectLst/>
                <a:uLnTx/>
                <a:uFillTx/>
                <a:latin typeface="Lucida Sans" panose="020B0602030504020204" pitchFamily="34" charset="0"/>
                <a:ea typeface="+mn-ea"/>
                <a:cs typeface="Arial" panose="020B0604020202020204" pitchFamily="34" charset="0"/>
              </a:rPr>
              <a:t>Aspergillus fumigatus</a:t>
            </a:r>
            <a:r>
              <a:rPr kumimoji="0" lang="en-US" sz="2200" b="0" i="0" u="none" strike="noStrike" kern="1200" cap="none" spc="0" normalizeH="0" baseline="0" noProof="0" dirty="0">
                <a:ln>
                  <a:noFill/>
                </a:ln>
                <a:solidFill>
                  <a:srgbClr val="111216"/>
                </a:solidFill>
                <a:effectLst/>
                <a:uLnTx/>
                <a:uFillTx/>
                <a:latin typeface="Lucida Sans" panose="020B0602030504020204" pitchFamily="34" charset="0"/>
                <a:ea typeface="+mn-ea"/>
                <a:cs typeface="Arial" panose="020B0604020202020204" pitchFamily="34" charset="0"/>
              </a:rPr>
              <a:t>- cyp1A gene is changed so triazoles can’t bind to the protein</a:t>
            </a:r>
            <a:endParaRPr kumimoji="0" lang="en-US" sz="2200" b="0" i="1" u="none" strike="noStrike" kern="1200" cap="none" spc="0" normalizeH="0" baseline="0" noProof="0" dirty="0">
              <a:ln>
                <a:noFill/>
              </a:ln>
              <a:solidFill>
                <a:srgbClr val="111216"/>
              </a:solidFill>
              <a:effectLst/>
              <a:uLnTx/>
              <a:uFillTx/>
              <a:latin typeface="Lucida Sans" panose="020B0602030504020204" pitchFamily="34" charset="0"/>
              <a:ea typeface="+mn-ea"/>
              <a:cs typeface="Arial" panose="020B0604020202020204" pitchFamily="34" charset="0"/>
            </a:endParaRPr>
          </a:p>
          <a:p>
            <a:endParaRPr lang="en-US" dirty="0"/>
          </a:p>
          <a:p>
            <a:r>
              <a:rPr lang="en-US" dirty="0"/>
              <a:t>Drug inactivation</a:t>
            </a:r>
          </a:p>
          <a:p>
            <a:pPr marL="342900" marR="0" lvl="0" indent="-342900" algn="l" defTabSz="914400" rtl="0" eaLnBrk="1" fontAlgn="base" latinLnBrk="0" hangingPunct="1">
              <a:lnSpc>
                <a:spcPct val="100000"/>
              </a:lnSpc>
              <a:spcBef>
                <a:spcPts val="1200"/>
              </a:spcBef>
              <a:spcAft>
                <a:spcPct val="0"/>
              </a:spcAft>
              <a:buClr>
                <a:srgbClr val="415765"/>
              </a:buClr>
              <a:buSzTx/>
              <a:buFont typeface="Wingdings" panose="05000000000000000000" pitchFamily="2" charset="2"/>
              <a:buChar char="§"/>
              <a:tabLst/>
              <a:defRPr/>
            </a:pPr>
            <a:r>
              <a:rPr kumimoji="0" lang="en-US" sz="2200" b="0" i="0" u="none" strike="noStrike" kern="1200" cap="none" spc="0" normalizeH="0" baseline="0" noProof="0" dirty="0">
                <a:ln>
                  <a:noFill/>
                </a:ln>
                <a:solidFill>
                  <a:srgbClr val="111216"/>
                </a:solidFill>
                <a:effectLst/>
                <a:uLnTx/>
                <a:uFillTx/>
                <a:latin typeface="Lucida Sans" panose="020B0602030504020204" pitchFamily="34" charset="0"/>
                <a:ea typeface="+mn-ea"/>
                <a:cs typeface="Arial" panose="020B0604020202020204" pitchFamily="34" charset="0"/>
              </a:rPr>
              <a:t>Production of an enzyme which destroys or inactivates the antimicrobial</a:t>
            </a:r>
          </a:p>
          <a:p>
            <a:pPr marL="342900" marR="0" lvl="0" indent="-342900" algn="l" defTabSz="914400" rtl="0" eaLnBrk="1" fontAlgn="base" latinLnBrk="0" hangingPunct="1">
              <a:lnSpc>
                <a:spcPct val="100000"/>
              </a:lnSpc>
              <a:spcBef>
                <a:spcPts val="1200"/>
              </a:spcBef>
              <a:spcAft>
                <a:spcPct val="0"/>
              </a:spcAft>
              <a:buClr>
                <a:srgbClr val="415765"/>
              </a:buClr>
              <a:buSzTx/>
              <a:buFont typeface="Wingdings" panose="05000000000000000000" pitchFamily="2" charset="2"/>
              <a:buChar char="§"/>
              <a:tabLst/>
              <a:defRPr/>
            </a:pPr>
            <a:r>
              <a:rPr kumimoji="0" lang="en-US" sz="2200" b="0" i="0" u="none" strike="noStrike" kern="1200" cap="none" spc="0" normalizeH="0" baseline="0" noProof="0" dirty="0">
                <a:ln>
                  <a:noFill/>
                </a:ln>
                <a:solidFill>
                  <a:srgbClr val="111216"/>
                </a:solidFill>
                <a:effectLst/>
                <a:uLnTx/>
                <a:uFillTx/>
                <a:latin typeface="Lucida Sans" panose="020B0602030504020204" pitchFamily="34" charset="0"/>
                <a:ea typeface="+mn-ea"/>
                <a:cs typeface="Arial" panose="020B0604020202020204" pitchFamily="34" charset="0"/>
              </a:rPr>
              <a:t>Example: </a:t>
            </a:r>
          </a:p>
          <a:p>
            <a:pPr marL="742950" marR="0" lvl="1" indent="-285750" algn="l" defTabSz="914400" rtl="0" eaLnBrk="1" fontAlgn="base" latinLnBrk="0" hangingPunct="1">
              <a:lnSpc>
                <a:spcPct val="100000"/>
              </a:lnSpc>
              <a:spcBef>
                <a:spcPts val="600"/>
              </a:spcBef>
              <a:spcAft>
                <a:spcPct val="0"/>
              </a:spcAft>
              <a:buClr>
                <a:srgbClr val="415765"/>
              </a:buClr>
              <a:buSzTx/>
              <a:buFont typeface="Arial" panose="020B0604020202020204" pitchFamily="34" charset="0"/>
              <a:buChar char="–"/>
              <a:tabLst/>
              <a:defRPr/>
            </a:pPr>
            <a:r>
              <a:rPr kumimoji="0" lang="en-US" sz="2200" b="0" i="1" u="none" strike="noStrike" kern="1200" cap="none" spc="0" normalizeH="0" baseline="0" noProof="0" dirty="0">
                <a:ln>
                  <a:noFill/>
                </a:ln>
                <a:solidFill>
                  <a:srgbClr val="111216"/>
                </a:solidFill>
                <a:effectLst/>
                <a:uLnTx/>
                <a:uFillTx/>
                <a:latin typeface="Lucida Sans" panose="020B0602030504020204" pitchFamily="34" charset="0"/>
                <a:ea typeface="+mn-ea"/>
                <a:cs typeface="Arial" panose="020B0604020202020204" pitchFamily="34" charset="0"/>
              </a:rPr>
              <a:t>Klebsiella pneumoniae- </a:t>
            </a:r>
            <a:r>
              <a:rPr kumimoji="0" lang="en-US" sz="2200" b="0" i="0" u="none" strike="noStrike" kern="1200" cap="none" spc="0" normalizeH="0" baseline="0" noProof="0" dirty="0">
                <a:ln>
                  <a:noFill/>
                </a:ln>
                <a:solidFill>
                  <a:srgbClr val="111216"/>
                </a:solidFill>
                <a:effectLst/>
                <a:uLnTx/>
                <a:uFillTx/>
                <a:latin typeface="Lucida Sans" panose="020B0602030504020204" pitchFamily="34" charset="0"/>
                <a:ea typeface="+mn-ea"/>
                <a:cs typeface="Arial" panose="020B0604020202020204" pitchFamily="34" charset="0"/>
              </a:rPr>
              <a:t>produce carbapenemases/</a:t>
            </a:r>
            <a:r>
              <a:rPr kumimoji="0" lang="en-US" sz="2200" b="0" i="0" u="none" strike="noStrike" kern="1200" cap="none" spc="0" normalizeH="0" baseline="0" noProof="0" dirty="0">
                <a:ln>
                  <a:noFill/>
                </a:ln>
                <a:solidFill>
                  <a:srgbClr val="111216"/>
                </a:solidFill>
                <a:effectLst/>
                <a:uLnTx/>
                <a:uFillTx/>
                <a:latin typeface="Symbol" panose="05050102010706020507" pitchFamily="18" charset="2"/>
                <a:ea typeface="+mn-ea"/>
                <a:cs typeface="Arial" panose="020B0604020202020204" pitchFamily="34" charset="0"/>
              </a:rPr>
              <a:t>b</a:t>
            </a:r>
            <a:r>
              <a:rPr kumimoji="0" lang="en-US" sz="2200" b="0" i="0" u="none" strike="noStrike" kern="1200" cap="none" spc="0" normalizeH="0" baseline="0" noProof="0" dirty="0">
                <a:ln>
                  <a:noFill/>
                </a:ln>
                <a:solidFill>
                  <a:srgbClr val="111216"/>
                </a:solidFill>
                <a:effectLst/>
                <a:uLnTx/>
                <a:uFillTx/>
                <a:latin typeface="Lucida Sans" panose="020B0602030504020204" pitchFamily="34" charset="0"/>
                <a:ea typeface="+mn-ea"/>
                <a:cs typeface="Arial" panose="020B0604020202020204" pitchFamily="34" charset="0"/>
              </a:rPr>
              <a:t>-lactamase enzymes that break down carbapenem drugs and most other beta-lactam drugs</a:t>
            </a:r>
          </a:p>
          <a:p>
            <a:endParaRPr lang="en-US" dirty="0"/>
          </a:p>
          <a:p>
            <a:r>
              <a:rPr lang="en-US" dirty="0"/>
              <a:t>Bypass</a:t>
            </a:r>
          </a:p>
          <a:p>
            <a:pPr marL="342900" marR="0" lvl="0" indent="-342900" algn="l" defTabSz="914400" rtl="0" eaLnBrk="1" fontAlgn="base" latinLnBrk="0" hangingPunct="1">
              <a:lnSpc>
                <a:spcPct val="100000"/>
              </a:lnSpc>
              <a:spcBef>
                <a:spcPts val="1200"/>
              </a:spcBef>
              <a:spcAft>
                <a:spcPct val="0"/>
              </a:spcAft>
              <a:buClr>
                <a:srgbClr val="415765"/>
              </a:buClr>
              <a:buSzTx/>
              <a:buFont typeface="Wingdings" panose="05000000000000000000" pitchFamily="2" charset="2"/>
              <a:buChar char="§"/>
              <a:tabLst/>
              <a:defRPr/>
            </a:pPr>
            <a:r>
              <a:rPr kumimoji="0" lang="en-US" sz="2800" b="0" i="0" u="none" strike="noStrike" kern="1200" cap="none" spc="0" normalizeH="0" baseline="0" noProof="0" dirty="0">
                <a:ln>
                  <a:noFill/>
                </a:ln>
                <a:solidFill>
                  <a:srgbClr val="111216"/>
                </a:solidFill>
                <a:effectLst/>
                <a:uLnTx/>
                <a:uFillTx/>
                <a:latin typeface="Lucida Sans" panose="020B0602030504020204" pitchFamily="34" charset="0"/>
                <a:ea typeface="+mn-ea"/>
                <a:cs typeface="Arial" panose="020B0604020202020204" pitchFamily="34" charset="0"/>
              </a:rPr>
              <a:t>Development of alternate metabolic pathways which bypass the pathway or target of the antimicrobial </a:t>
            </a:r>
          </a:p>
          <a:p>
            <a:pPr marL="342900" marR="0" lvl="0" indent="-342900" algn="l" defTabSz="914400" rtl="0" eaLnBrk="1" fontAlgn="base" latinLnBrk="0" hangingPunct="1">
              <a:lnSpc>
                <a:spcPct val="100000"/>
              </a:lnSpc>
              <a:spcBef>
                <a:spcPts val="1200"/>
              </a:spcBef>
              <a:spcAft>
                <a:spcPct val="0"/>
              </a:spcAft>
              <a:buClr>
                <a:srgbClr val="415765"/>
              </a:buClr>
              <a:buSzTx/>
              <a:buFont typeface="Wingdings" panose="05000000000000000000" pitchFamily="2" charset="2"/>
              <a:buChar char="§"/>
              <a:tabLst/>
              <a:defRPr/>
            </a:pPr>
            <a:r>
              <a:rPr kumimoji="0" lang="en-US" sz="2800" b="0" i="0" u="none" strike="noStrike" kern="1200" cap="none" spc="0" normalizeH="0" baseline="0" noProof="0" dirty="0">
                <a:ln>
                  <a:noFill/>
                </a:ln>
                <a:solidFill>
                  <a:srgbClr val="111216"/>
                </a:solidFill>
                <a:effectLst/>
                <a:uLnTx/>
                <a:uFillTx/>
                <a:latin typeface="Lucida Sans" panose="020B0602030504020204" pitchFamily="34" charset="0"/>
                <a:ea typeface="+mn-ea"/>
                <a:cs typeface="Arial" panose="020B0604020202020204" pitchFamily="34" charset="0"/>
              </a:rPr>
              <a:t>Example: </a:t>
            </a:r>
          </a:p>
          <a:p>
            <a:pPr marL="742950" marR="0" lvl="1" indent="-285750" algn="l" defTabSz="914400" rtl="0" eaLnBrk="1" fontAlgn="base" latinLnBrk="0" hangingPunct="1">
              <a:lnSpc>
                <a:spcPct val="100000"/>
              </a:lnSpc>
              <a:spcBef>
                <a:spcPts val="600"/>
              </a:spcBef>
              <a:spcAft>
                <a:spcPct val="0"/>
              </a:spcAft>
              <a:buClr>
                <a:srgbClr val="415765"/>
              </a:buClr>
              <a:buSzTx/>
              <a:buFont typeface="Arial" panose="020B0604020202020204" pitchFamily="34" charset="0"/>
              <a:buChar char="–"/>
              <a:tabLst/>
              <a:defRPr/>
            </a:pPr>
            <a:r>
              <a:rPr kumimoji="0" lang="en-US" sz="2800" b="0" i="1" u="none" strike="noStrike" kern="1200" cap="none" spc="0" normalizeH="0" baseline="0" noProof="0" dirty="0">
                <a:ln>
                  <a:noFill/>
                </a:ln>
                <a:solidFill>
                  <a:srgbClr val="111216"/>
                </a:solidFill>
                <a:effectLst/>
                <a:uLnTx/>
                <a:uFillTx/>
                <a:latin typeface="Lucida Sans" panose="020B0602030504020204" pitchFamily="34" charset="0"/>
                <a:ea typeface="+mn-ea"/>
                <a:cs typeface="Arial" panose="020B0604020202020204" pitchFamily="34" charset="0"/>
              </a:rPr>
              <a:t>Staphylococcus aureus</a:t>
            </a:r>
            <a:r>
              <a:rPr kumimoji="0" lang="en-US" sz="2800" b="0" i="0" u="none" strike="noStrike" kern="1200" cap="none" spc="0" normalizeH="0" baseline="0" noProof="0" dirty="0">
                <a:ln>
                  <a:noFill/>
                </a:ln>
                <a:solidFill>
                  <a:srgbClr val="111216"/>
                </a:solidFill>
                <a:effectLst/>
                <a:uLnTx/>
                <a:uFillTx/>
                <a:latin typeface="Lucida Sans" panose="020B0602030504020204" pitchFamily="34" charset="0"/>
                <a:ea typeface="+mn-ea"/>
                <a:cs typeface="Arial" panose="020B0604020202020204" pitchFamily="34" charset="0"/>
              </a:rPr>
              <a:t>- some can bypass the effects of trimethoprim/sulfamethoxazole</a:t>
            </a:r>
          </a:p>
          <a:p>
            <a:pPr marL="457200" marR="0" lvl="1" indent="0" algn="l" defTabSz="914400" rtl="0" eaLnBrk="1" fontAlgn="base" latinLnBrk="0" hangingPunct="1">
              <a:lnSpc>
                <a:spcPct val="100000"/>
              </a:lnSpc>
              <a:spcBef>
                <a:spcPts val="600"/>
              </a:spcBef>
              <a:spcAft>
                <a:spcPct val="0"/>
              </a:spcAft>
              <a:buClr>
                <a:srgbClr val="415765"/>
              </a:buClr>
              <a:buSzTx/>
              <a:buFont typeface="Arial" panose="020B0604020202020204" pitchFamily="34" charset="0"/>
              <a:buNone/>
              <a:tabLst/>
              <a:defRPr/>
            </a:pPr>
            <a:endParaRPr kumimoji="0" lang="en-US" sz="2800" b="0" i="0" u="none" strike="noStrike" kern="1200" cap="none" spc="0" normalizeH="0" baseline="0" noProof="0" dirty="0">
              <a:ln>
                <a:noFill/>
              </a:ln>
              <a:solidFill>
                <a:srgbClr val="111216"/>
              </a:solidFill>
              <a:effectLst/>
              <a:uLnTx/>
              <a:uFillTx/>
              <a:latin typeface="Lucida Sans" panose="020B0602030504020204" pitchFamily="34" charset="0"/>
              <a:ea typeface="+mn-ea"/>
              <a:cs typeface="Arial" panose="020B0604020202020204" pitchFamily="34" charset="0"/>
            </a:endParaRPr>
          </a:p>
          <a:p>
            <a:r>
              <a:rPr lang="en-US" dirty="0"/>
              <a:t>Decreased permeability or efflux</a:t>
            </a:r>
          </a:p>
          <a:p>
            <a:pPr marL="342900" marR="0" lvl="0" indent="-342900" algn="l" defTabSz="914400" rtl="0" eaLnBrk="1" fontAlgn="base" latinLnBrk="0" hangingPunct="1">
              <a:lnSpc>
                <a:spcPct val="100000"/>
              </a:lnSpc>
              <a:spcBef>
                <a:spcPts val="1200"/>
              </a:spcBef>
              <a:spcAft>
                <a:spcPct val="0"/>
              </a:spcAft>
              <a:buClr>
                <a:srgbClr val="415765"/>
              </a:buClr>
              <a:buSzTx/>
              <a:buFont typeface="Wingdings" panose="05000000000000000000" pitchFamily="2" charset="2"/>
              <a:buChar char="§"/>
              <a:tabLst/>
              <a:defRPr/>
            </a:pPr>
            <a:r>
              <a:rPr kumimoji="0" lang="en-US" sz="2100" b="0" i="0" u="none" strike="noStrike" kern="1200" cap="none" spc="0" normalizeH="0" baseline="0" noProof="0" dirty="0">
                <a:ln>
                  <a:noFill/>
                </a:ln>
                <a:solidFill>
                  <a:srgbClr val="111216"/>
                </a:solidFill>
                <a:effectLst/>
                <a:uLnTx/>
                <a:uFillTx/>
                <a:latin typeface="Lucida Sans" panose="020B0602030504020204" pitchFamily="34" charset="0"/>
                <a:ea typeface="+mn-ea"/>
                <a:cs typeface="Arial" panose="020B0604020202020204" pitchFamily="34" charset="0"/>
              </a:rPr>
              <a:t>Organisms can get rid of antimicrobials through the use of pumps in cells walls</a:t>
            </a:r>
          </a:p>
          <a:p>
            <a:pPr marL="342900" marR="0" lvl="0" indent="-342900" algn="l" defTabSz="914400" rtl="0" eaLnBrk="1" fontAlgn="base" latinLnBrk="0" hangingPunct="1">
              <a:lnSpc>
                <a:spcPct val="100000"/>
              </a:lnSpc>
              <a:spcBef>
                <a:spcPts val="1200"/>
              </a:spcBef>
              <a:spcAft>
                <a:spcPct val="0"/>
              </a:spcAft>
              <a:buClr>
                <a:srgbClr val="415765"/>
              </a:buClr>
              <a:buSzTx/>
              <a:buFont typeface="Wingdings" panose="05000000000000000000" pitchFamily="2" charset="2"/>
              <a:buChar char="§"/>
              <a:tabLst/>
              <a:defRPr/>
            </a:pPr>
            <a:r>
              <a:rPr kumimoji="0" lang="en-US" sz="2100" b="0" i="0" u="none" strike="noStrike" kern="1200" cap="none" spc="0" normalizeH="0" baseline="0" noProof="0" dirty="0">
                <a:ln>
                  <a:noFill/>
                </a:ln>
                <a:solidFill>
                  <a:srgbClr val="111216"/>
                </a:solidFill>
                <a:effectLst/>
                <a:uLnTx/>
                <a:uFillTx/>
                <a:latin typeface="Lucida Sans" panose="020B0602030504020204" pitchFamily="34" charset="0"/>
                <a:ea typeface="+mn-ea"/>
                <a:cs typeface="Arial" panose="020B0604020202020204" pitchFamily="34" charset="0"/>
              </a:rPr>
              <a:t>Removes the drug from the cell once it enters</a:t>
            </a:r>
          </a:p>
          <a:p>
            <a:pPr marL="342900" marR="0" lvl="0" indent="-342900" algn="l" defTabSz="914400" rtl="0" eaLnBrk="1" fontAlgn="base" latinLnBrk="0" hangingPunct="1">
              <a:lnSpc>
                <a:spcPct val="100000"/>
              </a:lnSpc>
              <a:spcBef>
                <a:spcPts val="1200"/>
              </a:spcBef>
              <a:spcAft>
                <a:spcPct val="0"/>
              </a:spcAft>
              <a:buClr>
                <a:srgbClr val="415765"/>
              </a:buClr>
              <a:buSzTx/>
              <a:buFont typeface="Wingdings" panose="05000000000000000000" pitchFamily="2" charset="2"/>
              <a:buChar char="§"/>
              <a:tabLst/>
              <a:defRPr/>
            </a:pPr>
            <a:r>
              <a:rPr kumimoji="0" lang="en-US" sz="2100" b="0" i="0" u="none" strike="noStrike" kern="1200" cap="none" spc="0" normalizeH="0" baseline="0" noProof="0" dirty="0">
                <a:ln>
                  <a:noFill/>
                </a:ln>
                <a:solidFill>
                  <a:srgbClr val="111216"/>
                </a:solidFill>
                <a:effectLst/>
                <a:uLnTx/>
                <a:uFillTx/>
                <a:latin typeface="Lucida Sans" panose="020B0602030504020204" pitchFamily="34" charset="0"/>
                <a:ea typeface="+mn-ea"/>
                <a:cs typeface="Arial" panose="020B0604020202020204" pitchFamily="34" charset="0"/>
              </a:rPr>
              <a:t>Example:</a:t>
            </a:r>
          </a:p>
          <a:p>
            <a:pPr marL="742950" marR="0" lvl="1" indent="-285750" algn="l" defTabSz="914400" rtl="0" eaLnBrk="1" fontAlgn="base" latinLnBrk="0" hangingPunct="1">
              <a:lnSpc>
                <a:spcPct val="100000"/>
              </a:lnSpc>
              <a:spcBef>
                <a:spcPts val="600"/>
              </a:spcBef>
              <a:spcAft>
                <a:spcPct val="0"/>
              </a:spcAft>
              <a:buClr>
                <a:srgbClr val="415765"/>
              </a:buClr>
              <a:buSzTx/>
              <a:buFont typeface="Arial" panose="020B0604020202020204" pitchFamily="34" charset="0"/>
              <a:buChar char="–"/>
              <a:tabLst/>
              <a:defRPr/>
            </a:pPr>
            <a:r>
              <a:rPr kumimoji="0" lang="en-US" sz="2100" b="0" i="1" u="none" strike="noStrike" kern="1200" cap="none" spc="0" normalizeH="0" baseline="0" noProof="0" dirty="0">
                <a:ln>
                  <a:noFill/>
                </a:ln>
                <a:solidFill>
                  <a:srgbClr val="111216"/>
                </a:solidFill>
                <a:effectLst/>
                <a:uLnTx/>
                <a:uFillTx/>
                <a:latin typeface="Lucida Sans" panose="020B0602030504020204" pitchFamily="34" charset="0"/>
                <a:ea typeface="+mn-ea"/>
                <a:cs typeface="Arial" panose="020B0604020202020204" pitchFamily="34" charset="0"/>
              </a:rPr>
              <a:t>Pseudomonas aeruginosa</a:t>
            </a:r>
            <a:r>
              <a:rPr kumimoji="0" lang="en-US" sz="2100" b="0" i="0" u="none" strike="noStrike" kern="1200" cap="none" spc="0" normalizeH="0" baseline="0" noProof="0" dirty="0">
                <a:ln>
                  <a:noFill/>
                </a:ln>
                <a:solidFill>
                  <a:srgbClr val="111216"/>
                </a:solidFill>
                <a:effectLst/>
                <a:uLnTx/>
                <a:uFillTx/>
                <a:latin typeface="Lucida Sans" panose="020B0602030504020204" pitchFamily="34" charset="0"/>
                <a:ea typeface="+mn-ea"/>
                <a:cs typeface="Arial" panose="020B0604020202020204" pitchFamily="34" charset="0"/>
              </a:rPr>
              <a:t>- can produce pumps to get rid of fluoroquinolones, beta-lactams, chloramphenicol and trimethoprim</a:t>
            </a:r>
          </a:p>
          <a:p>
            <a:pPr marL="742950" marR="0" lvl="1" indent="-285750" algn="l" defTabSz="914400" rtl="0" eaLnBrk="1" fontAlgn="base" latinLnBrk="0" hangingPunct="1">
              <a:lnSpc>
                <a:spcPct val="100000"/>
              </a:lnSpc>
              <a:spcBef>
                <a:spcPts val="600"/>
              </a:spcBef>
              <a:spcAft>
                <a:spcPct val="0"/>
              </a:spcAft>
              <a:buClr>
                <a:srgbClr val="415765"/>
              </a:buClr>
              <a:buSzTx/>
              <a:buFont typeface="Arial" panose="020B0604020202020204" pitchFamily="34" charset="0"/>
              <a:buChar char="–"/>
              <a:tabLst/>
              <a:defRPr/>
            </a:pPr>
            <a:r>
              <a:rPr kumimoji="0" lang="en-US" sz="2100" b="0" i="1" u="none" strike="noStrike" kern="1200" cap="none" spc="0" normalizeH="0" baseline="0" noProof="0" dirty="0">
                <a:ln>
                  <a:noFill/>
                </a:ln>
                <a:solidFill>
                  <a:srgbClr val="111216"/>
                </a:solidFill>
                <a:effectLst/>
                <a:uLnTx/>
                <a:uFillTx/>
                <a:latin typeface="Lucida Sans" panose="020B0602030504020204" pitchFamily="34" charset="0"/>
                <a:ea typeface="+mn-ea"/>
                <a:cs typeface="Arial" panose="020B0604020202020204" pitchFamily="34" charset="0"/>
              </a:rPr>
              <a:t>Candida</a:t>
            </a:r>
            <a:r>
              <a:rPr kumimoji="0" lang="en-US" sz="2100" b="0" i="0" u="none" strike="noStrike" kern="1200" cap="none" spc="0" normalizeH="0" baseline="0" noProof="0" dirty="0">
                <a:ln>
                  <a:noFill/>
                </a:ln>
                <a:solidFill>
                  <a:srgbClr val="111216"/>
                </a:solidFill>
                <a:effectLst/>
                <a:uLnTx/>
                <a:uFillTx/>
                <a:latin typeface="Lucida Sans" panose="020B0602030504020204" pitchFamily="34" charset="0"/>
                <a:ea typeface="+mn-ea"/>
                <a:cs typeface="Arial" panose="020B0604020202020204" pitchFamily="34" charset="0"/>
              </a:rPr>
              <a:t>- some species can produce pumps to get rid of azoles such as fluconazole</a:t>
            </a:r>
            <a:endParaRPr kumimoji="0" lang="en-US" sz="2100" b="0" i="1" u="none" strike="noStrike" kern="1200" cap="none" spc="0" normalizeH="0" baseline="0" noProof="0" dirty="0">
              <a:ln>
                <a:noFill/>
              </a:ln>
              <a:solidFill>
                <a:srgbClr val="111216"/>
              </a:solidFill>
              <a:effectLst/>
              <a:uLnTx/>
              <a:uFillTx/>
              <a:latin typeface="Lucida Sans" panose="020B0602030504020204" pitchFamily="34" charset="0"/>
              <a:ea typeface="+mn-ea"/>
              <a:cs typeface="Arial" panose="020B0604020202020204" pitchFamily="34" charset="0"/>
            </a:endParaRPr>
          </a:p>
          <a:p>
            <a:endParaRPr lang="en-US" dirty="0"/>
          </a:p>
          <a:p>
            <a:r>
              <a:rPr lang="en-US" dirty="0"/>
              <a:t>Restrict access</a:t>
            </a:r>
          </a:p>
          <a:p>
            <a:pPr marL="342900" marR="0" lvl="0" indent="-342900" algn="l" defTabSz="914400" rtl="0" eaLnBrk="1" fontAlgn="base" latinLnBrk="0" hangingPunct="1">
              <a:lnSpc>
                <a:spcPct val="100000"/>
              </a:lnSpc>
              <a:spcBef>
                <a:spcPts val="1200"/>
              </a:spcBef>
              <a:spcAft>
                <a:spcPct val="0"/>
              </a:spcAft>
              <a:buClr>
                <a:srgbClr val="415765"/>
              </a:buClr>
              <a:buSzTx/>
              <a:buFont typeface="Wingdings" panose="05000000000000000000" pitchFamily="2" charset="2"/>
              <a:buChar char="§"/>
              <a:tabLst/>
              <a:defRPr/>
            </a:pPr>
            <a:r>
              <a:rPr kumimoji="0" lang="en-US" sz="2800" b="0" i="0" u="none" strike="noStrike" kern="1200" cap="none" spc="0" normalizeH="0" baseline="0" noProof="0" dirty="0">
                <a:ln>
                  <a:noFill/>
                </a:ln>
                <a:solidFill>
                  <a:srgbClr val="111216"/>
                </a:solidFill>
                <a:effectLst/>
                <a:uLnTx/>
                <a:uFillTx/>
                <a:latin typeface="Lucida Sans" panose="020B0602030504020204" pitchFamily="34" charset="0"/>
                <a:ea typeface="+mn-ea"/>
                <a:cs typeface="Arial" panose="020B0604020202020204" pitchFamily="34" charset="0"/>
              </a:rPr>
              <a:t>Organisms can change entryways or limit the number of entryways</a:t>
            </a:r>
          </a:p>
          <a:p>
            <a:pPr marL="342900" marR="0" lvl="0" indent="-342900" algn="l" defTabSz="914400" rtl="0" eaLnBrk="1" fontAlgn="base" latinLnBrk="0" hangingPunct="1">
              <a:lnSpc>
                <a:spcPct val="100000"/>
              </a:lnSpc>
              <a:spcBef>
                <a:spcPts val="1200"/>
              </a:spcBef>
              <a:spcAft>
                <a:spcPct val="0"/>
              </a:spcAft>
              <a:buClr>
                <a:srgbClr val="415765"/>
              </a:buClr>
              <a:buSzTx/>
              <a:buFont typeface="Wingdings" panose="05000000000000000000" pitchFamily="2" charset="2"/>
              <a:buChar char="§"/>
              <a:tabLst/>
              <a:defRPr/>
            </a:pPr>
            <a:r>
              <a:rPr kumimoji="0" lang="en-US" sz="2800" b="0" i="0" u="none" strike="noStrike" kern="1200" cap="none" spc="0" normalizeH="0" baseline="0" noProof="0" dirty="0">
                <a:ln>
                  <a:noFill/>
                </a:ln>
                <a:solidFill>
                  <a:srgbClr val="111216"/>
                </a:solidFill>
                <a:effectLst/>
                <a:uLnTx/>
                <a:uFillTx/>
                <a:latin typeface="Lucida Sans" panose="020B0602030504020204" pitchFamily="34" charset="0"/>
                <a:ea typeface="+mn-ea"/>
                <a:cs typeface="Arial" panose="020B0604020202020204" pitchFamily="34" charset="0"/>
              </a:rPr>
              <a:t>Example:</a:t>
            </a:r>
          </a:p>
          <a:p>
            <a:pPr marL="742950" marR="0" lvl="1" indent="-285750" algn="l" defTabSz="914400" rtl="0" eaLnBrk="1" fontAlgn="base" latinLnBrk="0" hangingPunct="1">
              <a:lnSpc>
                <a:spcPct val="100000"/>
              </a:lnSpc>
              <a:spcBef>
                <a:spcPts val="600"/>
              </a:spcBef>
              <a:spcAft>
                <a:spcPct val="0"/>
              </a:spcAft>
              <a:buClr>
                <a:srgbClr val="415765"/>
              </a:buClr>
              <a:buSzTx/>
              <a:buFont typeface="Arial" panose="020B0604020202020204" pitchFamily="34" charset="0"/>
              <a:buChar char="–"/>
              <a:tabLst/>
              <a:defRPr/>
            </a:pPr>
            <a:r>
              <a:rPr kumimoji="0" lang="en-US" sz="2800" b="0" i="0" u="none" strike="noStrike" kern="1200" cap="none" spc="0" normalizeH="0" baseline="0" noProof="0" dirty="0">
                <a:ln>
                  <a:noFill/>
                </a:ln>
                <a:solidFill>
                  <a:srgbClr val="111216"/>
                </a:solidFill>
                <a:effectLst/>
                <a:uLnTx/>
                <a:uFillTx/>
                <a:latin typeface="Lucida Sans" panose="020B0602030504020204" pitchFamily="34" charset="0"/>
                <a:ea typeface="+mn-ea"/>
                <a:cs typeface="Arial" panose="020B0604020202020204" pitchFamily="34" charset="0"/>
              </a:rPr>
              <a:t>Gram-negative bacteria- outer layer or membrane which can be used to selectively keep antibiotic from entering</a:t>
            </a:r>
          </a:p>
          <a:p>
            <a:endParaRPr lang="en-US" dirty="0"/>
          </a:p>
        </p:txBody>
      </p:sp>
      <p:sp>
        <p:nvSpPr>
          <p:cNvPr id="4" name="Slide Number Placeholder 3"/>
          <p:cNvSpPr>
            <a:spLocks noGrp="1"/>
          </p:cNvSpPr>
          <p:nvPr>
            <p:ph type="sldNum" sz="quarter" idx="5"/>
          </p:nvPr>
        </p:nvSpPr>
        <p:spPr/>
        <p:txBody>
          <a:bodyPr/>
          <a:lstStyle/>
          <a:p>
            <a:pPr>
              <a:defRPr/>
            </a:pPr>
            <a:fld id="{4BFE2B87-6C37-4E2B-B3CE-444FD0182DA1}" type="slidenum">
              <a:rPr lang="en-US" smtClean="0"/>
              <a:pPr>
                <a:defRPr/>
              </a:pPr>
              <a:t>8</a:t>
            </a:fld>
            <a:endParaRPr lang="en-US" dirty="0"/>
          </a:p>
        </p:txBody>
      </p:sp>
    </p:spTree>
    <p:extLst>
      <p:ext uri="{BB962C8B-B14F-4D97-AF65-F5344CB8AC3E}">
        <p14:creationId xmlns:p14="http://schemas.microsoft.com/office/powerpoint/2010/main" val="361642606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BFE2B87-6C37-4E2B-B3CE-444FD0182DA1}" type="slidenum">
              <a:rPr lang="en-US" smtClean="0"/>
              <a:pPr>
                <a:defRPr/>
              </a:pPr>
              <a:t>83</a:t>
            </a:fld>
            <a:endParaRPr lang="en-US" dirty="0"/>
          </a:p>
        </p:txBody>
      </p:sp>
    </p:spTree>
    <p:extLst>
      <p:ext uri="{BB962C8B-B14F-4D97-AF65-F5344CB8AC3E}">
        <p14:creationId xmlns:p14="http://schemas.microsoft.com/office/powerpoint/2010/main" val="8525891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BFE2B87-6C37-4E2B-B3CE-444FD0182DA1}" type="slidenum">
              <a:rPr lang="en-US" smtClean="0"/>
              <a:pPr>
                <a:defRPr/>
              </a:pPr>
              <a:t>86</a:t>
            </a:fld>
            <a:endParaRPr lang="en-US" dirty="0"/>
          </a:p>
        </p:txBody>
      </p:sp>
    </p:spTree>
    <p:extLst>
      <p:ext uri="{BB962C8B-B14F-4D97-AF65-F5344CB8AC3E}">
        <p14:creationId xmlns:p14="http://schemas.microsoft.com/office/powerpoint/2010/main" val="28176018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33333"/>
                </a:solidFill>
                <a:effectLst/>
                <a:latin typeface="Helvetica Neue"/>
              </a:rPr>
              <a:t>Point mutations are random errors that occur during DNA replication, resulting in the substitution of one base pair for another, which may result in the substitution of one amino acid for another in a protein structure or enzyme. These mutations occur infrequently at the correct locations of the bacterial genome necessary to cause resistance (10</a:t>
            </a:r>
            <a:r>
              <a:rPr lang="en-US" b="0" i="0" baseline="30000" dirty="0">
                <a:solidFill>
                  <a:srgbClr val="333333"/>
                </a:solidFill>
                <a:effectLst/>
                <a:latin typeface="Helvetica Neue"/>
              </a:rPr>
              <a:t>7</a:t>
            </a:r>
            <a:r>
              <a:rPr lang="en-US" b="0" i="0" dirty="0">
                <a:solidFill>
                  <a:srgbClr val="333333"/>
                </a:solidFill>
                <a:effectLst/>
                <a:latin typeface="Helvetica Neue"/>
              </a:rPr>
              <a:t> to 10</a:t>
            </a:r>
            <a:r>
              <a:rPr lang="en-US" b="0" i="0" baseline="30000" dirty="0">
                <a:solidFill>
                  <a:srgbClr val="333333"/>
                </a:solidFill>
                <a:effectLst/>
                <a:latin typeface="Helvetica Neue"/>
              </a:rPr>
              <a:t>12</a:t>
            </a:r>
            <a:r>
              <a:rPr lang="en-US" b="0" i="0" dirty="0">
                <a:solidFill>
                  <a:srgbClr val="333333"/>
                </a:solidFill>
                <a:effectLst/>
                <a:latin typeface="Helvetica Neue"/>
              </a:rPr>
              <a:t> per generation); when point mutations are responsible for resistance, it usually is because they have a slight structural change in a drug receptor or target site. However, because most forms of antimicrobial resistance require complex structural or enzymatic changes, most forms of resistance result from newly acquired genes.</a:t>
            </a:r>
            <a:endParaRPr lang="en-US" dirty="0"/>
          </a:p>
        </p:txBody>
      </p:sp>
      <p:sp>
        <p:nvSpPr>
          <p:cNvPr id="4" name="Slide Number Placeholder 3"/>
          <p:cNvSpPr>
            <a:spLocks noGrp="1"/>
          </p:cNvSpPr>
          <p:nvPr>
            <p:ph type="sldNum" sz="quarter" idx="5"/>
          </p:nvPr>
        </p:nvSpPr>
        <p:spPr/>
        <p:txBody>
          <a:bodyPr/>
          <a:lstStyle/>
          <a:p>
            <a:pPr>
              <a:defRPr/>
            </a:pPr>
            <a:fld id="{4BFE2B87-6C37-4E2B-B3CE-444FD0182DA1}" type="slidenum">
              <a:rPr lang="en-US" smtClean="0"/>
              <a:pPr>
                <a:defRPr/>
              </a:pPr>
              <a:t>9</a:t>
            </a:fld>
            <a:endParaRPr lang="en-US" dirty="0"/>
          </a:p>
        </p:txBody>
      </p:sp>
    </p:spTree>
    <p:extLst>
      <p:ext uri="{BB962C8B-B14F-4D97-AF65-F5344CB8AC3E}">
        <p14:creationId xmlns:p14="http://schemas.microsoft.com/office/powerpoint/2010/main" val="6790459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Resistance in organisms can be inherited and passed down generation to generation or they can be passed directly from one organisms to another through mobile genetic elements</a:t>
            </a:r>
          </a:p>
        </p:txBody>
      </p:sp>
      <p:sp>
        <p:nvSpPr>
          <p:cNvPr id="4" name="Slide Number Placeholder 3"/>
          <p:cNvSpPr>
            <a:spLocks noGrp="1"/>
          </p:cNvSpPr>
          <p:nvPr>
            <p:ph type="sldNum" sz="quarter" idx="5"/>
          </p:nvPr>
        </p:nvSpPr>
        <p:spPr/>
        <p:txBody>
          <a:bodyPr/>
          <a:lstStyle/>
          <a:p>
            <a:pPr>
              <a:defRPr/>
            </a:pPr>
            <a:fld id="{4BFE2B87-6C37-4E2B-B3CE-444FD0182DA1}" type="slidenum">
              <a:rPr lang="en-US" smtClean="0"/>
              <a:pPr>
                <a:defRPr/>
              </a:pPr>
              <a:t>10</a:t>
            </a:fld>
            <a:endParaRPr lang="en-US" dirty="0"/>
          </a:p>
        </p:txBody>
      </p:sp>
    </p:spTree>
    <p:extLst>
      <p:ext uri="{BB962C8B-B14F-4D97-AF65-F5344CB8AC3E}">
        <p14:creationId xmlns:p14="http://schemas.microsoft.com/office/powerpoint/2010/main" val="23047558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1">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893763"/>
            <a:ext cx="9144000" cy="2387600"/>
          </a:xfrm>
        </p:spPr>
        <p:txBody>
          <a:bodyPr anchor="b"/>
          <a:lstStyle>
            <a:lvl1pPr algn="ctr">
              <a:defRPr sz="4400">
                <a:solidFill>
                  <a:srgbClr val="425563"/>
                </a:solidFill>
                <a:latin typeface="Lucida Sans" panose="020B0602030504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524000" y="3373438"/>
            <a:ext cx="9144000" cy="1655762"/>
          </a:xfrm>
        </p:spPr>
        <p:txBody>
          <a:bodyPr/>
          <a:lstStyle>
            <a:lvl1pPr marL="0" indent="0" algn="ctr">
              <a:buNone/>
              <a:defRPr sz="2400" i="0">
                <a:solidFill>
                  <a:srgbClr val="46C3B2"/>
                </a:solidFill>
                <a:latin typeface="Lucida Sans" panose="020B0602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TextBox 3">
            <a:extLst>
              <a:ext uri="{FF2B5EF4-FFF2-40B4-BE49-F238E27FC236}">
                <a16:creationId xmlns:a16="http://schemas.microsoft.com/office/drawing/2014/main" id="{5B6D68F8-FDCA-4B99-B5C2-EEBB1AAC5144}"/>
              </a:ext>
            </a:extLst>
          </p:cNvPr>
          <p:cNvSpPr txBox="1"/>
          <p:nvPr userDrawn="1"/>
        </p:nvSpPr>
        <p:spPr>
          <a:xfrm>
            <a:off x="5925120" y="6400666"/>
            <a:ext cx="352982" cy="246221"/>
          </a:xfrm>
          <a:prstGeom prst="rect">
            <a:avLst/>
          </a:prstGeom>
          <a:noFill/>
        </p:spPr>
        <p:txBody>
          <a:bodyPr wrap="none" rtlCol="0" anchor="b">
            <a:spAutoFit/>
          </a:bodyPr>
          <a:lstStyle/>
          <a:p>
            <a:pPr algn="l"/>
            <a:fld id="{EBF6515B-D569-4BFE-95AE-6E3064F3FF5C}" type="slidenum">
              <a:rPr lang="en-US" sz="1000" smtClean="0">
                <a:solidFill>
                  <a:srgbClr val="425563"/>
                </a:solidFill>
                <a:latin typeface="Lucida Sans" panose="020B0602030504020204" pitchFamily="34" charset="0"/>
                <a:cs typeface="Arial" panose="020B0604020202020204" pitchFamily="34" charset="0"/>
              </a:rPr>
              <a:pPr algn="l"/>
              <a:t>‹#›</a:t>
            </a:fld>
            <a:endParaRPr lang="en-US" sz="1000" dirty="0">
              <a:solidFill>
                <a:srgbClr val="425563"/>
              </a:solidFill>
              <a:latin typeface="Lucida Sans" panose="020B0602030504020204" pitchFamily="34" charset="0"/>
              <a:cs typeface="Arial" panose="020B0604020202020204" pitchFamily="34" charset="0"/>
            </a:endParaRPr>
          </a:p>
        </p:txBody>
      </p:sp>
    </p:spTree>
    <p:extLst>
      <p:ext uri="{BB962C8B-B14F-4D97-AF65-F5344CB8AC3E}">
        <p14:creationId xmlns:p14="http://schemas.microsoft.com/office/powerpoint/2010/main" val="2749258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1">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893763"/>
            <a:ext cx="9144000" cy="2387600"/>
          </a:xfrm>
        </p:spPr>
        <p:txBody>
          <a:bodyPr anchor="b"/>
          <a:lstStyle>
            <a:lvl1pPr algn="ctr">
              <a:defRPr sz="4400">
                <a:solidFill>
                  <a:schemeClr val="bg1"/>
                </a:solidFill>
                <a:latin typeface="Lucida Sans" panose="020B0602030504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524000" y="3373438"/>
            <a:ext cx="9144000" cy="1655762"/>
          </a:xfrm>
        </p:spPr>
        <p:txBody>
          <a:bodyPr/>
          <a:lstStyle>
            <a:lvl1pPr marL="0" indent="0" algn="ctr">
              <a:buNone/>
              <a:defRPr sz="2400" i="0">
                <a:solidFill>
                  <a:srgbClr val="46C3B2"/>
                </a:solidFill>
                <a:latin typeface="Lucida Sans" panose="020B0602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738619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200">
                <a:latin typeface="Lucida Sans" panose="020B060203050402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spcBef>
                <a:spcPts val="1200"/>
              </a:spcBef>
              <a:buClr>
                <a:schemeClr val="bg1"/>
              </a:buClr>
              <a:defRPr sz="2000">
                <a:latin typeface="Lucida Sans" panose="020B0602030504020204" pitchFamily="34" charset="0"/>
                <a:cs typeface="Arial" panose="020B0604020202020204" pitchFamily="34" charset="0"/>
              </a:defRPr>
            </a:lvl1pPr>
            <a:lvl2pPr>
              <a:spcBef>
                <a:spcPts val="600"/>
              </a:spcBef>
              <a:buClr>
                <a:schemeClr val="bg1"/>
              </a:buClr>
              <a:defRPr sz="2000">
                <a:latin typeface="Lucida Sans" panose="020B0602030504020204" pitchFamily="34" charset="0"/>
                <a:cs typeface="Arial" panose="020B0604020202020204" pitchFamily="34" charset="0"/>
              </a:defRPr>
            </a:lvl2pPr>
            <a:lvl3pPr>
              <a:spcBef>
                <a:spcPts val="600"/>
              </a:spcBef>
              <a:buClr>
                <a:schemeClr val="bg1"/>
              </a:buClr>
              <a:defRPr sz="2000">
                <a:latin typeface="Lucida Sans" panose="020B0602030504020204" pitchFamily="34" charset="0"/>
                <a:cs typeface="Arial" panose="020B0604020202020204" pitchFamily="34" charset="0"/>
              </a:defRPr>
            </a:lvl3pPr>
            <a:lvl4pPr marL="1600200" indent="-228600">
              <a:spcBef>
                <a:spcPts val="600"/>
              </a:spcBef>
              <a:buClr>
                <a:schemeClr val="bg1"/>
              </a:buClr>
              <a:buSzPct val="80000"/>
              <a:buFont typeface="Wingdings 3" panose="05040102010807070707" pitchFamily="18" charset="2"/>
              <a:buChar char="}"/>
              <a:defRPr sz="2000">
                <a:latin typeface="Lucida Sans" panose="020B0602030504020204" pitchFamily="34" charset="0"/>
                <a:cs typeface="Arial" panose="020B0604020202020204" pitchFamily="34" charset="0"/>
              </a:defRPr>
            </a:lvl4pPr>
            <a:lvl5pPr marL="2286000" indent="-457200">
              <a:spcBef>
                <a:spcPts val="600"/>
              </a:spcBef>
              <a:buClr>
                <a:schemeClr val="bg1"/>
              </a:buClr>
              <a:buFont typeface="Wingdings" panose="05000000000000000000" pitchFamily="2" charset="2"/>
              <a:buChar char=""/>
              <a:defRPr sz="2000">
                <a:latin typeface="Lucida Sans" panose="020B0602030504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146485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200">
                <a:latin typeface="Lucida Sans" panose="020B060203050402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609600" y="1600205"/>
            <a:ext cx="5384800" cy="3809996"/>
          </a:xfrm>
        </p:spPr>
        <p:txBody>
          <a:bodyPr anchor="ctr"/>
          <a:lstStyle>
            <a:lvl1pPr>
              <a:defRPr sz="2000">
                <a:latin typeface="Lucida Sans" panose="020B0602030504020204" pitchFamily="34" charset="0"/>
                <a:cs typeface="Arial" panose="020B0604020202020204" pitchFamily="34" charset="0"/>
              </a:defRPr>
            </a:lvl1pPr>
            <a:lvl2pPr>
              <a:defRPr sz="2000">
                <a:latin typeface="Lucida Sans" panose="020B0602030504020204" pitchFamily="34" charset="0"/>
                <a:cs typeface="Arial" panose="020B0604020202020204" pitchFamily="34" charset="0"/>
              </a:defRPr>
            </a:lvl2pPr>
            <a:lvl3pPr>
              <a:defRPr sz="2000">
                <a:latin typeface="Lucida Sans" panose="020B0602030504020204" pitchFamily="34" charset="0"/>
                <a:cs typeface="Arial" panose="020B0604020202020204" pitchFamily="34" charset="0"/>
              </a:defRPr>
            </a:lvl3pPr>
            <a:lvl4pPr>
              <a:defRPr sz="2000">
                <a:latin typeface="Lucida Sans" panose="020B0602030504020204" pitchFamily="34" charset="0"/>
                <a:cs typeface="Arial" panose="020B0604020202020204" pitchFamily="34" charset="0"/>
              </a:defRPr>
            </a:lvl4pPr>
            <a:lvl5pPr>
              <a:defRPr sz="2000">
                <a:latin typeface="Lucida Sans" panose="020B0602030504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00205"/>
            <a:ext cx="5384800" cy="3809996"/>
          </a:xfrm>
        </p:spPr>
        <p:txBody>
          <a:bodyPr anchor="ctr"/>
          <a:lstStyle>
            <a:lvl1pPr>
              <a:defRPr sz="2000">
                <a:latin typeface="Lucida Sans" panose="020B0602030504020204" pitchFamily="34" charset="0"/>
                <a:cs typeface="Arial" panose="020B0604020202020204" pitchFamily="34" charset="0"/>
              </a:defRPr>
            </a:lvl1pPr>
            <a:lvl2pPr>
              <a:defRPr sz="2000">
                <a:latin typeface="Lucida Sans" panose="020B0602030504020204" pitchFamily="34" charset="0"/>
                <a:cs typeface="Arial" panose="020B0604020202020204" pitchFamily="34" charset="0"/>
              </a:defRPr>
            </a:lvl2pPr>
            <a:lvl3pPr>
              <a:defRPr sz="2000">
                <a:latin typeface="Lucida Sans" panose="020B0602030504020204" pitchFamily="34" charset="0"/>
                <a:cs typeface="Arial" panose="020B0604020202020204" pitchFamily="34" charset="0"/>
              </a:defRPr>
            </a:lvl3pPr>
            <a:lvl4pPr>
              <a:defRPr sz="2000">
                <a:latin typeface="Lucida Sans" panose="020B0602030504020204" pitchFamily="34" charset="0"/>
                <a:cs typeface="Arial" panose="020B0604020202020204" pitchFamily="34" charset="0"/>
              </a:defRPr>
            </a:lvl4pPr>
            <a:lvl5pPr>
              <a:defRPr sz="2000">
                <a:latin typeface="Lucida Sans" panose="020B0602030504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77867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amp;A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3C8AA4-9B20-41B8-BFCC-E8E0AE12ED4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918C0A76-16C3-4F4E-8176-B8CF9D134A5C}"/>
              </a:ext>
            </a:extLst>
          </p:cNvPr>
          <p:cNvSpPr txBox="1"/>
          <p:nvPr/>
        </p:nvSpPr>
        <p:spPr>
          <a:xfrm>
            <a:off x="457200" y="6400801"/>
            <a:ext cx="2202847" cy="246221"/>
          </a:xfrm>
          <a:prstGeom prst="rect">
            <a:avLst/>
          </a:prstGeom>
          <a:noFill/>
        </p:spPr>
        <p:txBody>
          <a:bodyPr wrap="none" rtlCol="0" anchor="b">
            <a:spAutoFit/>
          </a:bodyPr>
          <a:lstStyle/>
          <a:p>
            <a:pPr algn="l"/>
            <a:r>
              <a:rPr lang="en-US" sz="1000" dirty="0">
                <a:solidFill>
                  <a:schemeClr val="bg1"/>
                </a:solidFill>
                <a:latin typeface="Lucida Sans" panose="020B0602030504020204" pitchFamily="34" charset="0"/>
                <a:cs typeface="Arial" panose="020B0604020202020204" pitchFamily="34" charset="0"/>
              </a:rPr>
              <a:t>©2024 Patient Safety Authority</a:t>
            </a:r>
          </a:p>
        </p:txBody>
      </p:sp>
      <p:pic>
        <p:nvPicPr>
          <p:cNvPr id="9" name="Picture 8">
            <a:extLst>
              <a:ext uri="{FF2B5EF4-FFF2-40B4-BE49-F238E27FC236}">
                <a16:creationId xmlns:a16="http://schemas.microsoft.com/office/drawing/2014/main" id="{DE4A7A5D-03C2-4BCE-9DBF-BCB270D200F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46922" y="5791200"/>
            <a:ext cx="2073637" cy="933136"/>
          </a:xfrm>
          <a:prstGeom prst="rect">
            <a:avLst/>
          </a:prstGeom>
        </p:spPr>
      </p:pic>
      <p:sp>
        <p:nvSpPr>
          <p:cNvPr id="10" name="TextBox 9">
            <a:extLst>
              <a:ext uri="{FF2B5EF4-FFF2-40B4-BE49-F238E27FC236}">
                <a16:creationId xmlns:a16="http://schemas.microsoft.com/office/drawing/2014/main" id="{5C3DAC51-917A-4F58-B660-E9822F320CA0}"/>
              </a:ext>
            </a:extLst>
          </p:cNvPr>
          <p:cNvSpPr txBox="1"/>
          <p:nvPr/>
        </p:nvSpPr>
        <p:spPr>
          <a:xfrm>
            <a:off x="1838632" y="1828800"/>
            <a:ext cx="8514736" cy="2554545"/>
          </a:xfrm>
          <a:prstGeom prst="rect">
            <a:avLst/>
          </a:prstGeom>
          <a:noFill/>
        </p:spPr>
        <p:txBody>
          <a:bodyPr wrap="square" rtlCol="0">
            <a:spAutoFit/>
          </a:bodyPr>
          <a:lstStyle/>
          <a:p>
            <a:pPr algn="ctr"/>
            <a:r>
              <a:rPr lang="en-US" sz="8000" b="1" dirty="0">
                <a:solidFill>
                  <a:schemeClr val="bg1"/>
                </a:solidFill>
                <a:latin typeface="Lucida Sans" panose="020B0602030504020204" pitchFamily="34" charset="0"/>
              </a:rPr>
              <a:t>What questions do you have?</a:t>
            </a:r>
          </a:p>
        </p:txBody>
      </p:sp>
      <p:sp>
        <p:nvSpPr>
          <p:cNvPr id="6" name="TextBox 5">
            <a:extLst>
              <a:ext uri="{FF2B5EF4-FFF2-40B4-BE49-F238E27FC236}">
                <a16:creationId xmlns:a16="http://schemas.microsoft.com/office/drawing/2014/main" id="{D2E83030-2F70-44FD-94BF-C12F08E540EC}"/>
              </a:ext>
            </a:extLst>
          </p:cNvPr>
          <p:cNvSpPr txBox="1"/>
          <p:nvPr/>
        </p:nvSpPr>
        <p:spPr>
          <a:xfrm>
            <a:off x="5925120" y="6400666"/>
            <a:ext cx="352982" cy="246221"/>
          </a:xfrm>
          <a:prstGeom prst="rect">
            <a:avLst/>
          </a:prstGeom>
          <a:noFill/>
        </p:spPr>
        <p:txBody>
          <a:bodyPr wrap="none" rtlCol="0" anchor="b">
            <a:spAutoFit/>
          </a:bodyPr>
          <a:lstStyle/>
          <a:p>
            <a:pPr algn="l"/>
            <a:fld id="{EBF6515B-D569-4BFE-95AE-6E3064F3FF5C}" type="slidenum">
              <a:rPr lang="en-US" sz="1000" smtClean="0">
                <a:solidFill>
                  <a:schemeClr val="bg1"/>
                </a:solidFill>
                <a:latin typeface="Lucida Sans" panose="020B0602030504020204" pitchFamily="34" charset="0"/>
                <a:cs typeface="Arial" panose="020B0604020202020204" pitchFamily="34" charset="0"/>
              </a:rPr>
              <a:pPr algn="l"/>
              <a:t>‹#›</a:t>
            </a:fld>
            <a:endParaRPr lang="en-US" sz="1000" dirty="0">
              <a:solidFill>
                <a:schemeClr val="bg1"/>
              </a:solidFill>
              <a:latin typeface="Lucida Sans" panose="020B0602030504020204" pitchFamily="34" charset="0"/>
              <a:cs typeface="Arial" panose="020B0604020202020204" pitchFamily="34" charset="0"/>
            </a:endParaRPr>
          </a:p>
        </p:txBody>
      </p:sp>
    </p:spTree>
    <p:extLst>
      <p:ext uri="{BB962C8B-B14F-4D97-AF65-F5344CB8AC3E}">
        <p14:creationId xmlns:p14="http://schemas.microsoft.com/office/powerpoint/2010/main" val="38054221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1">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893763"/>
            <a:ext cx="9144000" cy="2387600"/>
          </a:xfrm>
        </p:spPr>
        <p:txBody>
          <a:bodyPr anchor="b"/>
          <a:lstStyle>
            <a:lvl1pPr algn="ctr">
              <a:defRPr sz="4400">
                <a:solidFill>
                  <a:srgbClr val="425563"/>
                </a:solidFill>
                <a:latin typeface="Lucida Sans" panose="020B0602030504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524000" y="3373438"/>
            <a:ext cx="9144000" cy="1655762"/>
          </a:xfrm>
        </p:spPr>
        <p:txBody>
          <a:bodyPr/>
          <a:lstStyle>
            <a:lvl1pPr marL="0" indent="0" algn="ctr">
              <a:buNone/>
              <a:defRPr sz="2400" i="0">
                <a:solidFill>
                  <a:srgbClr val="46C3B2"/>
                </a:solidFill>
                <a:latin typeface="Lucida Sans" panose="020B0602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TextBox 3">
            <a:extLst>
              <a:ext uri="{FF2B5EF4-FFF2-40B4-BE49-F238E27FC236}">
                <a16:creationId xmlns:a16="http://schemas.microsoft.com/office/drawing/2014/main" id="{5B6D68F8-FDCA-4B99-B5C2-EEBB1AAC5144}"/>
              </a:ext>
            </a:extLst>
          </p:cNvPr>
          <p:cNvSpPr txBox="1"/>
          <p:nvPr userDrawn="1"/>
        </p:nvSpPr>
        <p:spPr>
          <a:xfrm>
            <a:off x="5925120" y="6400666"/>
            <a:ext cx="352982" cy="246221"/>
          </a:xfrm>
          <a:prstGeom prst="rect">
            <a:avLst/>
          </a:prstGeom>
          <a:noFill/>
        </p:spPr>
        <p:txBody>
          <a:bodyPr wrap="none" rtlCol="0" anchor="b">
            <a:spAutoFit/>
          </a:bodyPr>
          <a:lstStyle/>
          <a:p>
            <a:pPr algn="l"/>
            <a:fld id="{EBF6515B-D569-4BFE-95AE-6E3064F3FF5C}" type="slidenum">
              <a:rPr lang="en-US" sz="1000" smtClean="0">
                <a:solidFill>
                  <a:srgbClr val="425563"/>
                </a:solidFill>
                <a:latin typeface="Lucida Sans" panose="020B0602030504020204" pitchFamily="34" charset="0"/>
                <a:cs typeface="Arial" panose="020B0604020202020204" pitchFamily="34" charset="0"/>
              </a:rPr>
              <a:pPr algn="l"/>
              <a:t>‹#›</a:t>
            </a:fld>
            <a:endParaRPr lang="en-US" sz="1000" dirty="0">
              <a:solidFill>
                <a:srgbClr val="425563"/>
              </a:solidFill>
              <a:latin typeface="Lucida Sans" panose="020B0602030504020204" pitchFamily="34" charset="0"/>
              <a:cs typeface="Arial" panose="020B0604020202020204" pitchFamily="34" charset="0"/>
            </a:endParaRPr>
          </a:p>
        </p:txBody>
      </p:sp>
    </p:spTree>
    <p:extLst>
      <p:ext uri="{BB962C8B-B14F-4D97-AF65-F5344CB8AC3E}">
        <p14:creationId xmlns:p14="http://schemas.microsoft.com/office/powerpoint/2010/main" val="31316616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200">
                <a:latin typeface="Lucida Sans" panose="020B060203050402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spcBef>
                <a:spcPts val="1200"/>
              </a:spcBef>
              <a:buClr>
                <a:srgbClr val="415765"/>
              </a:buClr>
              <a:defRPr sz="2000">
                <a:latin typeface="Lucida Sans" panose="020B0602030504020204" pitchFamily="34" charset="0"/>
                <a:cs typeface="Arial" panose="020B0604020202020204" pitchFamily="34" charset="0"/>
              </a:defRPr>
            </a:lvl1pPr>
            <a:lvl2pPr>
              <a:spcBef>
                <a:spcPts val="600"/>
              </a:spcBef>
              <a:buClr>
                <a:srgbClr val="415765"/>
              </a:buClr>
              <a:defRPr sz="2000">
                <a:latin typeface="Lucida Sans" panose="020B0602030504020204" pitchFamily="34" charset="0"/>
                <a:cs typeface="Arial" panose="020B0604020202020204" pitchFamily="34" charset="0"/>
              </a:defRPr>
            </a:lvl2pPr>
            <a:lvl3pPr>
              <a:spcBef>
                <a:spcPts val="600"/>
              </a:spcBef>
              <a:buClr>
                <a:srgbClr val="415765"/>
              </a:buClr>
              <a:defRPr sz="2000">
                <a:latin typeface="Lucida Sans" panose="020B0602030504020204" pitchFamily="34" charset="0"/>
                <a:cs typeface="Arial" panose="020B0604020202020204" pitchFamily="34" charset="0"/>
              </a:defRPr>
            </a:lvl3pPr>
            <a:lvl4pPr marL="1600200" indent="-228600">
              <a:spcBef>
                <a:spcPts val="600"/>
              </a:spcBef>
              <a:buClr>
                <a:srgbClr val="415765"/>
              </a:buClr>
              <a:buSzPct val="80000"/>
              <a:buFont typeface="Wingdings 3" panose="05040102010807070707" pitchFamily="18" charset="2"/>
              <a:buChar char="}"/>
              <a:defRPr sz="2000">
                <a:latin typeface="Lucida Sans" panose="020B0602030504020204" pitchFamily="34" charset="0"/>
                <a:cs typeface="Arial" panose="020B0604020202020204" pitchFamily="34" charset="0"/>
              </a:defRPr>
            </a:lvl4pPr>
            <a:lvl5pPr marL="2286000" indent="-457200">
              <a:spcBef>
                <a:spcPts val="600"/>
              </a:spcBef>
              <a:buClr>
                <a:srgbClr val="415765"/>
              </a:buClr>
              <a:buFont typeface="Wingdings" panose="05000000000000000000" pitchFamily="2" charset="2"/>
              <a:buChar char=""/>
              <a:defRPr sz="2000">
                <a:latin typeface="Lucida Sans" panose="020B0602030504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Box 4"/>
          <p:cNvSpPr txBox="1"/>
          <p:nvPr userDrawn="1"/>
        </p:nvSpPr>
        <p:spPr>
          <a:xfrm>
            <a:off x="5925120" y="6400666"/>
            <a:ext cx="352982" cy="246221"/>
          </a:xfrm>
          <a:prstGeom prst="rect">
            <a:avLst/>
          </a:prstGeom>
          <a:noFill/>
        </p:spPr>
        <p:txBody>
          <a:bodyPr wrap="none" rtlCol="0" anchor="b">
            <a:spAutoFit/>
          </a:bodyPr>
          <a:lstStyle/>
          <a:p>
            <a:pPr algn="l"/>
            <a:fld id="{EBF6515B-D569-4BFE-95AE-6E3064F3FF5C}" type="slidenum">
              <a:rPr lang="en-US" sz="1000" smtClean="0">
                <a:solidFill>
                  <a:srgbClr val="425563"/>
                </a:solidFill>
                <a:latin typeface="Lucida Sans" panose="020B0602030504020204" pitchFamily="34" charset="0"/>
                <a:cs typeface="Arial" panose="020B0604020202020204" pitchFamily="34" charset="0"/>
              </a:rPr>
              <a:pPr algn="l"/>
              <a:t>‹#›</a:t>
            </a:fld>
            <a:endParaRPr lang="en-US" sz="1000" dirty="0">
              <a:solidFill>
                <a:srgbClr val="425563"/>
              </a:solidFill>
              <a:latin typeface="Lucida Sans" panose="020B0602030504020204" pitchFamily="34" charset="0"/>
              <a:cs typeface="Arial" panose="020B0604020202020204" pitchFamily="34" charset="0"/>
            </a:endParaRPr>
          </a:p>
        </p:txBody>
      </p:sp>
    </p:spTree>
    <p:extLst>
      <p:ext uri="{BB962C8B-B14F-4D97-AF65-F5344CB8AC3E}">
        <p14:creationId xmlns:p14="http://schemas.microsoft.com/office/powerpoint/2010/main" val="10501370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200">
                <a:latin typeface="Lucida Sans" panose="020B060203050402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609600" y="1600205"/>
            <a:ext cx="5384800" cy="3809996"/>
          </a:xfrm>
        </p:spPr>
        <p:txBody>
          <a:bodyPr anchor="ctr"/>
          <a:lstStyle>
            <a:lvl1pPr>
              <a:defRPr sz="2000">
                <a:latin typeface="Lucida Sans" panose="020B0602030504020204" pitchFamily="34" charset="0"/>
                <a:cs typeface="Arial" panose="020B0604020202020204" pitchFamily="34" charset="0"/>
              </a:defRPr>
            </a:lvl1pPr>
            <a:lvl2pPr>
              <a:defRPr sz="2000">
                <a:latin typeface="Lucida Sans" panose="020B0602030504020204" pitchFamily="34" charset="0"/>
                <a:cs typeface="Arial" panose="020B0604020202020204" pitchFamily="34" charset="0"/>
              </a:defRPr>
            </a:lvl2pPr>
            <a:lvl3pPr>
              <a:defRPr sz="2000">
                <a:latin typeface="Lucida Sans" panose="020B0602030504020204" pitchFamily="34" charset="0"/>
                <a:cs typeface="Arial" panose="020B0604020202020204" pitchFamily="34" charset="0"/>
              </a:defRPr>
            </a:lvl3pPr>
            <a:lvl4pPr>
              <a:defRPr sz="2000">
                <a:latin typeface="Lucida Sans" panose="020B0602030504020204" pitchFamily="34" charset="0"/>
                <a:cs typeface="Arial" panose="020B0604020202020204" pitchFamily="34" charset="0"/>
              </a:defRPr>
            </a:lvl4pPr>
            <a:lvl5pPr>
              <a:defRPr sz="2000">
                <a:latin typeface="Lucida Sans" panose="020B0602030504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00205"/>
            <a:ext cx="5384800" cy="3809996"/>
          </a:xfrm>
        </p:spPr>
        <p:txBody>
          <a:bodyPr anchor="ctr"/>
          <a:lstStyle>
            <a:lvl1pPr>
              <a:defRPr sz="2000">
                <a:latin typeface="Lucida Sans" panose="020B0602030504020204" pitchFamily="34" charset="0"/>
                <a:cs typeface="Arial" panose="020B0604020202020204" pitchFamily="34" charset="0"/>
              </a:defRPr>
            </a:lvl1pPr>
            <a:lvl2pPr>
              <a:defRPr sz="2000">
                <a:latin typeface="Lucida Sans" panose="020B0602030504020204" pitchFamily="34" charset="0"/>
                <a:cs typeface="Arial" panose="020B0604020202020204" pitchFamily="34" charset="0"/>
              </a:defRPr>
            </a:lvl2pPr>
            <a:lvl3pPr>
              <a:defRPr sz="2000">
                <a:latin typeface="Lucida Sans" panose="020B0602030504020204" pitchFamily="34" charset="0"/>
                <a:cs typeface="Arial" panose="020B0604020202020204" pitchFamily="34" charset="0"/>
              </a:defRPr>
            </a:lvl3pPr>
            <a:lvl4pPr>
              <a:defRPr sz="2000">
                <a:latin typeface="Lucida Sans" panose="020B0602030504020204" pitchFamily="34" charset="0"/>
                <a:cs typeface="Arial" panose="020B0604020202020204" pitchFamily="34" charset="0"/>
              </a:defRPr>
            </a:lvl4pPr>
            <a:lvl5pPr>
              <a:defRPr sz="2000">
                <a:latin typeface="Lucida Sans" panose="020B0602030504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p:cNvSpPr txBox="1"/>
          <p:nvPr userDrawn="1"/>
        </p:nvSpPr>
        <p:spPr>
          <a:xfrm>
            <a:off x="5925120" y="6400666"/>
            <a:ext cx="352982" cy="246221"/>
          </a:xfrm>
          <a:prstGeom prst="rect">
            <a:avLst/>
          </a:prstGeom>
          <a:noFill/>
        </p:spPr>
        <p:txBody>
          <a:bodyPr wrap="none" rtlCol="0" anchor="b">
            <a:spAutoFit/>
          </a:bodyPr>
          <a:lstStyle/>
          <a:p>
            <a:pPr algn="l"/>
            <a:fld id="{EBF6515B-D569-4BFE-95AE-6E3064F3FF5C}" type="slidenum">
              <a:rPr lang="en-US" sz="1000" smtClean="0">
                <a:solidFill>
                  <a:srgbClr val="425563"/>
                </a:solidFill>
                <a:latin typeface="Lucida Sans" panose="020B0602030504020204" pitchFamily="34" charset="0"/>
                <a:cs typeface="Arial" panose="020B0604020202020204" pitchFamily="34" charset="0"/>
              </a:rPr>
              <a:pPr algn="l"/>
              <a:t>‹#›</a:t>
            </a:fld>
            <a:endParaRPr lang="en-US" sz="1000" dirty="0">
              <a:solidFill>
                <a:srgbClr val="425563"/>
              </a:solidFill>
              <a:latin typeface="Lucida Sans" panose="020B0602030504020204" pitchFamily="34" charset="0"/>
              <a:cs typeface="Arial" panose="020B0604020202020204" pitchFamily="34" charset="0"/>
            </a:endParaRPr>
          </a:p>
        </p:txBody>
      </p:sp>
    </p:spTree>
    <p:extLst>
      <p:ext uri="{BB962C8B-B14F-4D97-AF65-F5344CB8AC3E}">
        <p14:creationId xmlns:p14="http://schemas.microsoft.com/office/powerpoint/2010/main" val="41784753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amp;A Slide">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96BBBF1-ECD8-491A-ADCE-8987409887CD}"/>
              </a:ext>
            </a:extLst>
          </p:cNvPr>
          <p:cNvSpPr txBox="1"/>
          <p:nvPr userDrawn="1"/>
        </p:nvSpPr>
        <p:spPr>
          <a:xfrm>
            <a:off x="1838632" y="1828800"/>
            <a:ext cx="8514736" cy="2554545"/>
          </a:xfrm>
          <a:prstGeom prst="rect">
            <a:avLst/>
          </a:prstGeom>
          <a:noFill/>
        </p:spPr>
        <p:txBody>
          <a:bodyPr wrap="square" rtlCol="0">
            <a:spAutoFit/>
          </a:bodyPr>
          <a:lstStyle/>
          <a:p>
            <a:pPr algn="ctr"/>
            <a:r>
              <a:rPr lang="en-US" sz="8000" b="1" dirty="0">
                <a:solidFill>
                  <a:schemeClr val="tx2"/>
                </a:solidFill>
                <a:latin typeface="Lucida Sans" panose="020B0602030504020204" pitchFamily="34" charset="0"/>
              </a:rPr>
              <a:t>What questions do you have?</a:t>
            </a:r>
          </a:p>
        </p:txBody>
      </p:sp>
    </p:spTree>
    <p:extLst>
      <p:ext uri="{BB962C8B-B14F-4D97-AF65-F5344CB8AC3E}">
        <p14:creationId xmlns:p14="http://schemas.microsoft.com/office/powerpoint/2010/main" val="1061982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B1F92840-7590-422F-87C9-1CA2B02CD22B}"/>
              </a:ext>
            </a:extLst>
          </p:cNvPr>
          <p:cNvSpPr/>
          <p:nvPr userDrawn="1"/>
        </p:nvSpPr>
        <p:spPr>
          <a:xfrm>
            <a:off x="1318337" y="2727095"/>
            <a:ext cx="1524000" cy="1524000"/>
          </a:xfrm>
          <a:prstGeom prst="roundRect">
            <a:avLst>
              <a:gd name="adj" fmla="val 5015"/>
            </a:avLst>
          </a:prstGeom>
          <a:solidFill>
            <a:srgbClr val="0092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2" descr="Related image">
            <a:extLst>
              <a:ext uri="{FF2B5EF4-FFF2-40B4-BE49-F238E27FC236}">
                <a16:creationId xmlns:a16="http://schemas.microsoft.com/office/drawing/2014/main" id="{258F9423-B5C1-4A76-8489-732F841AD1D9}"/>
              </a:ext>
            </a:extLst>
          </p:cNvPr>
          <p:cNvPicPr>
            <a:picLocks noChangeAspect="1" noChangeArrowheads="1"/>
          </p:cNvPicPr>
          <p:nvPr userDrawn="1"/>
        </p:nvPicPr>
        <p:blipFill rotWithShape="1">
          <a:blip r:embed="rId2" cstate="email">
            <a:duotone>
              <a:schemeClr val="accent1">
                <a:shade val="45000"/>
                <a:satMod val="135000"/>
              </a:schemeClr>
              <a:prstClr val="white"/>
            </a:duotone>
            <a:extLst>
              <a:ext uri="{28A0092B-C50C-407E-A947-70E740481C1C}">
                <a14:useLocalDpi xmlns:a14="http://schemas.microsoft.com/office/drawing/2010/main"/>
              </a:ext>
            </a:extLst>
          </a:blip>
          <a:srcRect l="46274" t="12309" r="24707" b="14694"/>
          <a:stretch/>
        </p:blipFill>
        <p:spPr bwMode="auto">
          <a:xfrm>
            <a:off x="1981200" y="2954573"/>
            <a:ext cx="762001" cy="1295400"/>
          </a:xfrm>
          <a:prstGeom prst="rect">
            <a:avLst/>
          </a:prstGeom>
          <a:solidFill>
            <a:schemeClr val="bg1"/>
          </a:solidFill>
        </p:spPr>
      </p:pic>
      <p:sp>
        <p:nvSpPr>
          <p:cNvPr id="5" name="Arrow: Pentagon 4">
            <a:extLst>
              <a:ext uri="{FF2B5EF4-FFF2-40B4-BE49-F238E27FC236}">
                <a16:creationId xmlns:a16="http://schemas.microsoft.com/office/drawing/2014/main" id="{2310E4A2-CE36-4390-A306-1EBAEA0F8E5F}"/>
              </a:ext>
            </a:extLst>
          </p:cNvPr>
          <p:cNvSpPr/>
          <p:nvPr userDrawn="1"/>
        </p:nvSpPr>
        <p:spPr>
          <a:xfrm>
            <a:off x="3507917" y="4916"/>
            <a:ext cx="5181600" cy="1295400"/>
          </a:xfrm>
          <a:prstGeom prst="homePlate">
            <a:avLst>
              <a:gd name="adj" fmla="val 0"/>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BC9CCC3E-FE6F-4BBC-94E6-0F6B2F00DF00}"/>
              </a:ext>
            </a:extLst>
          </p:cNvPr>
          <p:cNvSpPr txBox="1"/>
          <p:nvPr userDrawn="1"/>
        </p:nvSpPr>
        <p:spPr>
          <a:xfrm>
            <a:off x="3546017" y="190951"/>
            <a:ext cx="5105400" cy="923330"/>
          </a:xfrm>
          <a:prstGeom prst="rect">
            <a:avLst/>
          </a:prstGeom>
          <a:noFill/>
        </p:spPr>
        <p:txBody>
          <a:bodyPr wrap="square" rtlCol="0">
            <a:spAutoFit/>
          </a:bodyPr>
          <a:lstStyle/>
          <a:p>
            <a:pPr algn="ctr"/>
            <a:r>
              <a:rPr lang="en-US" sz="5400" b="1" dirty="0">
                <a:solidFill>
                  <a:schemeClr val="bg1"/>
                </a:solidFill>
                <a:latin typeface="Lucida Sans" panose="020B0602030504020204" pitchFamily="34" charset="0"/>
              </a:rPr>
              <a:t>Thank You!</a:t>
            </a:r>
          </a:p>
        </p:txBody>
      </p:sp>
      <p:pic>
        <p:nvPicPr>
          <p:cNvPr id="8" name="Picture 8" descr="Related image">
            <a:extLst>
              <a:ext uri="{FF2B5EF4-FFF2-40B4-BE49-F238E27FC236}">
                <a16:creationId xmlns:a16="http://schemas.microsoft.com/office/drawing/2014/main" id="{82AA0899-489A-4818-93C5-C858F36A8A30}"/>
              </a:ext>
            </a:extLst>
          </p:cNvPr>
          <p:cNvPicPr>
            <a:picLocks noChangeAspect="1" noChangeArrowheads="1"/>
          </p:cNvPicPr>
          <p:nvPr userDrawn="1"/>
        </p:nvPicPr>
        <p:blipFill>
          <a:blip r:embed="rId3" cstate="email">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745495" y="2692382"/>
            <a:ext cx="1969505" cy="16002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descr="Image result for linkedin logo">
            <a:extLst>
              <a:ext uri="{FF2B5EF4-FFF2-40B4-BE49-F238E27FC236}">
                <a16:creationId xmlns:a16="http://schemas.microsoft.com/office/drawing/2014/main" id="{D499E889-A56D-42FE-A76F-EEFD5FD43813}"/>
              </a:ext>
            </a:extLst>
          </p:cNvPr>
          <p:cNvPicPr>
            <a:picLocks noChangeAspect="1" noChangeArrowheads="1"/>
          </p:cNvPicPr>
          <p:nvPr userDrawn="1"/>
        </p:nvPicPr>
        <p:blipFill>
          <a:blip r:embed="rId4" cstate="email">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629400" y="2692383"/>
            <a:ext cx="1600200" cy="1600200"/>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a:extLst>
              <a:ext uri="{FF2B5EF4-FFF2-40B4-BE49-F238E27FC236}">
                <a16:creationId xmlns:a16="http://schemas.microsoft.com/office/drawing/2014/main" id="{606AF7AB-3391-423F-9180-5222F33910B8}"/>
              </a:ext>
            </a:extLst>
          </p:cNvPr>
          <p:cNvSpPr txBox="1">
            <a:spLocks/>
          </p:cNvSpPr>
          <p:nvPr userDrawn="1"/>
        </p:nvSpPr>
        <p:spPr bwMode="auto">
          <a:xfrm>
            <a:off x="3319188" y="4573727"/>
            <a:ext cx="2822117" cy="301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fontScale="97500"/>
          </a:bodyPr>
          <a:lstStyle>
            <a:lvl1pPr algn="ctr" rtl="0" eaLnBrk="1" fontAlgn="base" hangingPunct="1">
              <a:spcBef>
                <a:spcPct val="0"/>
              </a:spcBef>
              <a:spcAft>
                <a:spcPct val="0"/>
              </a:spcAft>
              <a:defRPr sz="4400" b="1" kern="1200">
                <a:solidFill>
                  <a:srgbClr val="425563"/>
                </a:solidFill>
                <a:latin typeface="Lucida Sans" panose="020B0602030504020204" pitchFamily="34" charset="0"/>
                <a:ea typeface="+mj-ea"/>
                <a:cs typeface="Arial" panose="020B0604020202020204" pitchFamily="34" charset="0"/>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a:lstStyle>
          <a:p>
            <a:r>
              <a:rPr lang="en-US" sz="1200" dirty="0"/>
              <a:t>@PAPatientSafety</a:t>
            </a:r>
          </a:p>
        </p:txBody>
      </p:sp>
      <p:sp>
        <p:nvSpPr>
          <p:cNvPr id="12" name="Title 1">
            <a:extLst>
              <a:ext uri="{FF2B5EF4-FFF2-40B4-BE49-F238E27FC236}">
                <a16:creationId xmlns:a16="http://schemas.microsoft.com/office/drawing/2014/main" id="{1740108C-CBF2-469C-BE58-6B297FBCCB3B}"/>
              </a:ext>
            </a:extLst>
          </p:cNvPr>
          <p:cNvSpPr txBox="1">
            <a:spLocks/>
          </p:cNvSpPr>
          <p:nvPr userDrawn="1"/>
        </p:nvSpPr>
        <p:spPr bwMode="auto">
          <a:xfrm>
            <a:off x="6018441" y="4495800"/>
            <a:ext cx="282211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fontScale="97500"/>
          </a:bodyPr>
          <a:lstStyle>
            <a:lvl1pPr algn="ctr" rtl="0" eaLnBrk="1" fontAlgn="base" hangingPunct="1">
              <a:spcBef>
                <a:spcPct val="0"/>
              </a:spcBef>
              <a:spcAft>
                <a:spcPct val="0"/>
              </a:spcAft>
              <a:defRPr sz="4400" b="1" kern="1200">
                <a:solidFill>
                  <a:srgbClr val="425563"/>
                </a:solidFill>
                <a:latin typeface="Lucida Sans" panose="020B0602030504020204" pitchFamily="34" charset="0"/>
                <a:ea typeface="+mj-ea"/>
                <a:cs typeface="Arial" panose="020B0604020202020204" pitchFamily="34" charset="0"/>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a:lstStyle>
          <a:p>
            <a:r>
              <a:rPr lang="en-US" sz="1200" dirty="0"/>
              <a:t>Pennsylvania Patient</a:t>
            </a:r>
          </a:p>
          <a:p>
            <a:r>
              <a:rPr lang="en-US" sz="1200" dirty="0"/>
              <a:t>Safety Authority</a:t>
            </a:r>
          </a:p>
        </p:txBody>
      </p:sp>
      <p:sp>
        <p:nvSpPr>
          <p:cNvPr id="13" name="Title 1">
            <a:extLst>
              <a:ext uri="{FF2B5EF4-FFF2-40B4-BE49-F238E27FC236}">
                <a16:creationId xmlns:a16="http://schemas.microsoft.com/office/drawing/2014/main" id="{1F12954F-E6F4-438C-8665-457C1C76FC58}"/>
              </a:ext>
            </a:extLst>
          </p:cNvPr>
          <p:cNvSpPr txBox="1">
            <a:spLocks/>
          </p:cNvSpPr>
          <p:nvPr userDrawn="1"/>
        </p:nvSpPr>
        <p:spPr bwMode="auto">
          <a:xfrm>
            <a:off x="8692749" y="4495800"/>
            <a:ext cx="282211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fontScale="97500"/>
          </a:bodyPr>
          <a:lstStyle>
            <a:lvl1pPr algn="ctr" rtl="0" eaLnBrk="1" fontAlgn="base" hangingPunct="1">
              <a:spcBef>
                <a:spcPct val="0"/>
              </a:spcBef>
              <a:spcAft>
                <a:spcPct val="0"/>
              </a:spcAft>
              <a:defRPr sz="4400" b="1" kern="1200">
                <a:solidFill>
                  <a:srgbClr val="425563"/>
                </a:solidFill>
                <a:latin typeface="Lucida Sans" panose="020B0602030504020204" pitchFamily="34" charset="0"/>
                <a:ea typeface="+mj-ea"/>
                <a:cs typeface="Arial" panose="020B0604020202020204" pitchFamily="34" charset="0"/>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a:lstStyle>
          <a:p>
            <a:r>
              <a:rPr lang="en-US" sz="1200" dirty="0"/>
              <a:t>Pennsylvania Patient</a:t>
            </a:r>
          </a:p>
          <a:p>
            <a:r>
              <a:rPr lang="en-US" sz="1200" dirty="0"/>
              <a:t>Safety Authority</a:t>
            </a:r>
          </a:p>
        </p:txBody>
      </p:sp>
      <p:pic>
        <p:nvPicPr>
          <p:cNvPr id="15" name="Picture 4" descr="Related image">
            <a:extLst>
              <a:ext uri="{FF2B5EF4-FFF2-40B4-BE49-F238E27FC236}">
                <a16:creationId xmlns:a16="http://schemas.microsoft.com/office/drawing/2014/main" id="{717B5D74-A75A-4DC2-BBB9-393FAEF485B7}"/>
              </a:ext>
            </a:extLst>
          </p:cNvPr>
          <p:cNvPicPr>
            <a:picLocks noChangeAspect="1" noChangeArrowheads="1"/>
          </p:cNvPicPr>
          <p:nvPr userDrawn="1"/>
        </p:nvPicPr>
        <p:blipFill rotWithShape="1">
          <a:blip r:embed="rId5" cstate="email">
            <a:duotone>
              <a:schemeClr val="accent1">
                <a:shade val="45000"/>
                <a:satMod val="135000"/>
              </a:schemeClr>
              <a:prstClr val="white"/>
            </a:duotone>
            <a:extLst>
              <a:ext uri="{28A0092B-C50C-407E-A947-70E740481C1C}">
                <a14:useLocalDpi xmlns:a14="http://schemas.microsoft.com/office/drawing/2010/main"/>
              </a:ext>
            </a:extLst>
          </a:blip>
          <a:srcRect t="10165" b="9375"/>
          <a:stretch/>
        </p:blipFill>
        <p:spPr bwMode="auto">
          <a:xfrm>
            <a:off x="9109394" y="2692382"/>
            <a:ext cx="1988826" cy="1600200"/>
          </a:xfrm>
          <a:prstGeom prst="rect">
            <a:avLst/>
          </a:prstGeom>
          <a:noFill/>
          <a:extLst>
            <a:ext uri="{909E8E84-426E-40DD-AFC4-6F175D3DCCD1}">
              <a14:hiddenFill xmlns:a14="http://schemas.microsoft.com/office/drawing/2010/main">
                <a:solidFill>
                  <a:srgbClr val="FFFFFF"/>
                </a:solidFill>
              </a14:hiddenFill>
            </a:ext>
          </a:extLst>
        </p:spPr>
      </p:pic>
      <p:sp>
        <p:nvSpPr>
          <p:cNvPr id="16" name="Title 1">
            <a:extLst>
              <a:ext uri="{FF2B5EF4-FFF2-40B4-BE49-F238E27FC236}">
                <a16:creationId xmlns:a16="http://schemas.microsoft.com/office/drawing/2014/main" id="{ED7E4CC4-DE0E-4FAD-B4D3-41E52AD5A86B}"/>
              </a:ext>
            </a:extLst>
          </p:cNvPr>
          <p:cNvSpPr txBox="1">
            <a:spLocks/>
          </p:cNvSpPr>
          <p:nvPr userDrawn="1"/>
        </p:nvSpPr>
        <p:spPr bwMode="auto">
          <a:xfrm>
            <a:off x="669279" y="4495800"/>
            <a:ext cx="282211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fontScale="97500"/>
          </a:bodyPr>
          <a:lstStyle>
            <a:lvl1pPr algn="ctr" rtl="0" eaLnBrk="1" fontAlgn="base" hangingPunct="1">
              <a:spcBef>
                <a:spcPct val="0"/>
              </a:spcBef>
              <a:spcAft>
                <a:spcPct val="0"/>
              </a:spcAft>
              <a:defRPr sz="4400" b="1" kern="1200">
                <a:solidFill>
                  <a:srgbClr val="425563"/>
                </a:solidFill>
                <a:latin typeface="Lucida Sans" panose="020B0602030504020204" pitchFamily="34" charset="0"/>
                <a:ea typeface="+mj-ea"/>
                <a:cs typeface="Arial" panose="020B0604020202020204" pitchFamily="34" charset="0"/>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a:lstStyle>
          <a:p>
            <a:r>
              <a:rPr lang="en-US" sz="1200" dirty="0"/>
              <a:t>Pennsylvania Patient</a:t>
            </a:r>
          </a:p>
          <a:p>
            <a:r>
              <a:rPr lang="en-US" sz="1200" dirty="0"/>
              <a:t>Safety Authority</a:t>
            </a:r>
          </a:p>
        </p:txBody>
      </p:sp>
      <p:sp>
        <p:nvSpPr>
          <p:cNvPr id="17" name="Rectangle: Rounded Corners 16">
            <a:extLst>
              <a:ext uri="{FF2B5EF4-FFF2-40B4-BE49-F238E27FC236}">
                <a16:creationId xmlns:a16="http://schemas.microsoft.com/office/drawing/2014/main" id="{518AE95F-E088-4D29-924D-7314E424E571}"/>
              </a:ext>
            </a:extLst>
          </p:cNvPr>
          <p:cNvSpPr/>
          <p:nvPr userDrawn="1"/>
        </p:nvSpPr>
        <p:spPr>
          <a:xfrm>
            <a:off x="1318337" y="2727095"/>
            <a:ext cx="1524000" cy="1524000"/>
          </a:xfrm>
          <a:prstGeom prst="roundRect">
            <a:avLst>
              <a:gd name="adj" fmla="val 5015"/>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76849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ustom Layou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51706-CDE0-4416-8BEA-9045D657D28A}"/>
              </a:ext>
            </a:extLst>
          </p:cNvPr>
          <p:cNvSpPr>
            <a:spLocks noGrp="1"/>
          </p:cNvSpPr>
          <p:nvPr>
            <p:ph type="title"/>
          </p:nvPr>
        </p:nvSpPr>
        <p:spPr/>
        <p:txBody>
          <a:bodyPr anchor="ctr">
            <a:normAutofit/>
          </a:bodyPr>
          <a:lstStyle/>
          <a:p>
            <a:r>
              <a:rPr lang="en-US"/>
              <a:t>Click to edit Master title style</a:t>
            </a:r>
            <a:endParaRPr lang="en-US" dirty="0"/>
          </a:p>
        </p:txBody>
      </p:sp>
    </p:spTree>
    <p:extLst>
      <p:ext uri="{BB962C8B-B14F-4D97-AF65-F5344CB8AC3E}">
        <p14:creationId xmlns:p14="http://schemas.microsoft.com/office/powerpoint/2010/main" val="1251718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200">
                <a:latin typeface="Lucida Sans" panose="020B060203050402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spcBef>
                <a:spcPts val="1200"/>
              </a:spcBef>
              <a:buClr>
                <a:srgbClr val="415765"/>
              </a:buClr>
              <a:defRPr sz="2000">
                <a:latin typeface="Lucida Sans" panose="020B0602030504020204" pitchFamily="34" charset="0"/>
                <a:cs typeface="Arial" panose="020B0604020202020204" pitchFamily="34" charset="0"/>
              </a:defRPr>
            </a:lvl1pPr>
            <a:lvl2pPr>
              <a:spcBef>
                <a:spcPts val="600"/>
              </a:spcBef>
              <a:buClr>
                <a:srgbClr val="415765"/>
              </a:buClr>
              <a:defRPr sz="2000">
                <a:latin typeface="Lucida Sans" panose="020B0602030504020204" pitchFamily="34" charset="0"/>
                <a:cs typeface="Arial" panose="020B0604020202020204" pitchFamily="34" charset="0"/>
              </a:defRPr>
            </a:lvl2pPr>
            <a:lvl3pPr>
              <a:spcBef>
                <a:spcPts val="600"/>
              </a:spcBef>
              <a:buClr>
                <a:srgbClr val="415765"/>
              </a:buClr>
              <a:defRPr sz="2000">
                <a:latin typeface="Lucida Sans" panose="020B0602030504020204" pitchFamily="34" charset="0"/>
                <a:cs typeface="Arial" panose="020B0604020202020204" pitchFamily="34" charset="0"/>
              </a:defRPr>
            </a:lvl3pPr>
            <a:lvl4pPr marL="1600200" indent="-228600">
              <a:spcBef>
                <a:spcPts val="600"/>
              </a:spcBef>
              <a:buClr>
                <a:srgbClr val="415765"/>
              </a:buClr>
              <a:buSzPct val="80000"/>
              <a:buFont typeface="Wingdings 3" panose="05040102010807070707" pitchFamily="18" charset="2"/>
              <a:buChar char="}"/>
              <a:defRPr sz="2000">
                <a:latin typeface="Lucida Sans" panose="020B0602030504020204" pitchFamily="34" charset="0"/>
                <a:cs typeface="Arial" panose="020B0604020202020204" pitchFamily="34" charset="0"/>
              </a:defRPr>
            </a:lvl4pPr>
            <a:lvl5pPr marL="2286000" indent="-457200">
              <a:spcBef>
                <a:spcPts val="600"/>
              </a:spcBef>
              <a:buClr>
                <a:srgbClr val="415765"/>
              </a:buClr>
              <a:buFont typeface="Wingdings" panose="05000000000000000000" pitchFamily="2" charset="2"/>
              <a:buChar char=""/>
              <a:defRPr sz="2000">
                <a:latin typeface="Lucida Sans" panose="020B0602030504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Box 4"/>
          <p:cNvSpPr txBox="1"/>
          <p:nvPr userDrawn="1"/>
        </p:nvSpPr>
        <p:spPr>
          <a:xfrm>
            <a:off x="5925120" y="6400666"/>
            <a:ext cx="352982" cy="246221"/>
          </a:xfrm>
          <a:prstGeom prst="rect">
            <a:avLst/>
          </a:prstGeom>
          <a:noFill/>
        </p:spPr>
        <p:txBody>
          <a:bodyPr wrap="none" rtlCol="0" anchor="b">
            <a:spAutoFit/>
          </a:bodyPr>
          <a:lstStyle/>
          <a:p>
            <a:pPr algn="l"/>
            <a:fld id="{EBF6515B-D569-4BFE-95AE-6E3064F3FF5C}" type="slidenum">
              <a:rPr lang="en-US" sz="1000" smtClean="0">
                <a:solidFill>
                  <a:srgbClr val="425563"/>
                </a:solidFill>
                <a:latin typeface="Lucida Sans" panose="020B0602030504020204" pitchFamily="34" charset="0"/>
                <a:cs typeface="Arial" panose="020B0604020202020204" pitchFamily="34" charset="0"/>
              </a:rPr>
              <a:pPr algn="l"/>
              <a:t>‹#›</a:t>
            </a:fld>
            <a:endParaRPr lang="en-US" sz="1000" dirty="0">
              <a:solidFill>
                <a:srgbClr val="425563"/>
              </a:solidFill>
              <a:latin typeface="Lucida Sans" panose="020B0602030504020204" pitchFamily="34" charset="0"/>
              <a:cs typeface="Arial" panose="020B0604020202020204" pitchFamily="34" charset="0"/>
            </a:endParaRPr>
          </a:p>
        </p:txBody>
      </p:sp>
    </p:spTree>
    <p:extLst>
      <p:ext uri="{BB962C8B-B14F-4D97-AF65-F5344CB8AC3E}">
        <p14:creationId xmlns:p14="http://schemas.microsoft.com/office/powerpoint/2010/main" val="39642929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1">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893763"/>
            <a:ext cx="9144000" cy="2387600"/>
          </a:xfrm>
        </p:spPr>
        <p:txBody>
          <a:bodyPr anchor="b"/>
          <a:lstStyle>
            <a:lvl1pPr algn="ctr">
              <a:defRPr sz="4400">
                <a:solidFill>
                  <a:srgbClr val="425563"/>
                </a:solidFill>
                <a:latin typeface="Lucida Sans" panose="020B0602030504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524000" y="3373438"/>
            <a:ext cx="9144000" cy="1655762"/>
          </a:xfrm>
        </p:spPr>
        <p:txBody>
          <a:bodyPr/>
          <a:lstStyle>
            <a:lvl1pPr marL="0" indent="0" algn="ctr">
              <a:buNone/>
              <a:defRPr sz="2400" i="0">
                <a:solidFill>
                  <a:srgbClr val="46C3B2"/>
                </a:solidFill>
                <a:latin typeface="Lucida Sans" panose="020B0602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TextBox 3">
            <a:extLst>
              <a:ext uri="{FF2B5EF4-FFF2-40B4-BE49-F238E27FC236}">
                <a16:creationId xmlns:a16="http://schemas.microsoft.com/office/drawing/2014/main" id="{5B6D68F8-FDCA-4B99-B5C2-EEBB1AAC5144}"/>
              </a:ext>
            </a:extLst>
          </p:cNvPr>
          <p:cNvSpPr txBox="1"/>
          <p:nvPr userDrawn="1"/>
        </p:nvSpPr>
        <p:spPr>
          <a:xfrm>
            <a:off x="5925120" y="6400666"/>
            <a:ext cx="352982" cy="246221"/>
          </a:xfrm>
          <a:prstGeom prst="rect">
            <a:avLst/>
          </a:prstGeom>
          <a:noFill/>
        </p:spPr>
        <p:txBody>
          <a:bodyPr wrap="none" rtlCol="0" anchor="b">
            <a:spAutoFit/>
          </a:bodyPr>
          <a:lstStyle/>
          <a:p>
            <a:pPr algn="l"/>
            <a:fld id="{EBF6515B-D569-4BFE-95AE-6E3064F3FF5C}" type="slidenum">
              <a:rPr lang="en-US" sz="1000" smtClean="0">
                <a:solidFill>
                  <a:srgbClr val="425563"/>
                </a:solidFill>
                <a:latin typeface="Lucida Sans" panose="020B0602030504020204" pitchFamily="34" charset="0"/>
                <a:cs typeface="Arial" panose="020B0604020202020204" pitchFamily="34" charset="0"/>
              </a:rPr>
              <a:pPr algn="l"/>
              <a:t>‹#›</a:t>
            </a:fld>
            <a:endParaRPr lang="en-US" sz="1000" dirty="0">
              <a:solidFill>
                <a:srgbClr val="425563"/>
              </a:solidFill>
              <a:latin typeface="Lucida Sans" panose="020B0602030504020204" pitchFamily="34" charset="0"/>
              <a:cs typeface="Arial" panose="020B0604020202020204" pitchFamily="34" charset="0"/>
            </a:endParaRPr>
          </a:p>
        </p:txBody>
      </p:sp>
    </p:spTree>
    <p:extLst>
      <p:ext uri="{BB962C8B-B14F-4D97-AF65-F5344CB8AC3E}">
        <p14:creationId xmlns:p14="http://schemas.microsoft.com/office/powerpoint/2010/main" val="41795612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200">
                <a:latin typeface="Lucida Sans" panose="020B060203050402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spcBef>
                <a:spcPts val="1200"/>
              </a:spcBef>
              <a:buClr>
                <a:srgbClr val="415765"/>
              </a:buClr>
              <a:defRPr sz="2000">
                <a:latin typeface="Lucida Sans" panose="020B0602030504020204" pitchFamily="34" charset="0"/>
                <a:cs typeface="Arial" panose="020B0604020202020204" pitchFamily="34" charset="0"/>
              </a:defRPr>
            </a:lvl1pPr>
            <a:lvl2pPr>
              <a:spcBef>
                <a:spcPts val="600"/>
              </a:spcBef>
              <a:buClr>
                <a:srgbClr val="415765"/>
              </a:buClr>
              <a:defRPr sz="2000">
                <a:latin typeface="Lucida Sans" panose="020B0602030504020204" pitchFamily="34" charset="0"/>
                <a:cs typeface="Arial" panose="020B0604020202020204" pitchFamily="34" charset="0"/>
              </a:defRPr>
            </a:lvl2pPr>
            <a:lvl3pPr>
              <a:spcBef>
                <a:spcPts val="600"/>
              </a:spcBef>
              <a:buClr>
                <a:srgbClr val="415765"/>
              </a:buClr>
              <a:defRPr sz="2000">
                <a:latin typeface="Lucida Sans" panose="020B0602030504020204" pitchFamily="34" charset="0"/>
                <a:cs typeface="Arial" panose="020B0604020202020204" pitchFamily="34" charset="0"/>
              </a:defRPr>
            </a:lvl3pPr>
            <a:lvl4pPr marL="1600200" indent="-228600">
              <a:spcBef>
                <a:spcPts val="600"/>
              </a:spcBef>
              <a:buClr>
                <a:srgbClr val="415765"/>
              </a:buClr>
              <a:buSzPct val="80000"/>
              <a:buFont typeface="Wingdings 3" panose="05040102010807070707" pitchFamily="18" charset="2"/>
              <a:buChar char="}"/>
              <a:defRPr sz="2000">
                <a:latin typeface="Lucida Sans" panose="020B0602030504020204" pitchFamily="34" charset="0"/>
                <a:cs typeface="Arial" panose="020B0604020202020204" pitchFamily="34" charset="0"/>
              </a:defRPr>
            </a:lvl4pPr>
            <a:lvl5pPr marL="2286000" indent="-457200">
              <a:spcBef>
                <a:spcPts val="600"/>
              </a:spcBef>
              <a:buClr>
                <a:srgbClr val="415765"/>
              </a:buClr>
              <a:buFont typeface="Wingdings" panose="05000000000000000000" pitchFamily="2" charset="2"/>
              <a:buChar char=""/>
              <a:defRPr sz="2000">
                <a:latin typeface="Lucida Sans" panose="020B0602030504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Box 4"/>
          <p:cNvSpPr txBox="1"/>
          <p:nvPr userDrawn="1"/>
        </p:nvSpPr>
        <p:spPr>
          <a:xfrm>
            <a:off x="5925120" y="6400666"/>
            <a:ext cx="352982" cy="246221"/>
          </a:xfrm>
          <a:prstGeom prst="rect">
            <a:avLst/>
          </a:prstGeom>
          <a:noFill/>
        </p:spPr>
        <p:txBody>
          <a:bodyPr wrap="none" rtlCol="0" anchor="b">
            <a:spAutoFit/>
          </a:bodyPr>
          <a:lstStyle/>
          <a:p>
            <a:pPr algn="l"/>
            <a:fld id="{EBF6515B-D569-4BFE-95AE-6E3064F3FF5C}" type="slidenum">
              <a:rPr lang="en-US" sz="1000" smtClean="0">
                <a:solidFill>
                  <a:srgbClr val="425563"/>
                </a:solidFill>
                <a:latin typeface="Lucida Sans" panose="020B0602030504020204" pitchFamily="34" charset="0"/>
                <a:cs typeface="Arial" panose="020B0604020202020204" pitchFamily="34" charset="0"/>
              </a:rPr>
              <a:pPr algn="l"/>
              <a:t>‹#›</a:t>
            </a:fld>
            <a:endParaRPr lang="en-US" sz="1000" dirty="0">
              <a:solidFill>
                <a:srgbClr val="425563"/>
              </a:solidFill>
              <a:latin typeface="Lucida Sans" panose="020B0602030504020204" pitchFamily="34" charset="0"/>
              <a:cs typeface="Arial" panose="020B0604020202020204" pitchFamily="34" charset="0"/>
            </a:endParaRPr>
          </a:p>
        </p:txBody>
      </p:sp>
    </p:spTree>
    <p:extLst>
      <p:ext uri="{BB962C8B-B14F-4D97-AF65-F5344CB8AC3E}">
        <p14:creationId xmlns:p14="http://schemas.microsoft.com/office/powerpoint/2010/main" val="7227649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200">
                <a:latin typeface="Lucida Sans" panose="020B060203050402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609600" y="1600205"/>
            <a:ext cx="5384800" cy="3809996"/>
          </a:xfrm>
        </p:spPr>
        <p:txBody>
          <a:bodyPr anchor="ctr"/>
          <a:lstStyle>
            <a:lvl1pPr>
              <a:defRPr sz="2000">
                <a:latin typeface="Lucida Sans" panose="020B0602030504020204" pitchFamily="34" charset="0"/>
                <a:cs typeface="Arial" panose="020B0604020202020204" pitchFamily="34" charset="0"/>
              </a:defRPr>
            </a:lvl1pPr>
            <a:lvl2pPr>
              <a:defRPr sz="2000">
                <a:latin typeface="Lucida Sans" panose="020B0602030504020204" pitchFamily="34" charset="0"/>
                <a:cs typeface="Arial" panose="020B0604020202020204" pitchFamily="34" charset="0"/>
              </a:defRPr>
            </a:lvl2pPr>
            <a:lvl3pPr>
              <a:defRPr sz="2000">
                <a:latin typeface="Lucida Sans" panose="020B0602030504020204" pitchFamily="34" charset="0"/>
                <a:cs typeface="Arial" panose="020B0604020202020204" pitchFamily="34" charset="0"/>
              </a:defRPr>
            </a:lvl3pPr>
            <a:lvl4pPr>
              <a:defRPr sz="2000">
                <a:latin typeface="Lucida Sans" panose="020B0602030504020204" pitchFamily="34" charset="0"/>
                <a:cs typeface="Arial" panose="020B0604020202020204" pitchFamily="34" charset="0"/>
              </a:defRPr>
            </a:lvl4pPr>
            <a:lvl5pPr>
              <a:defRPr sz="2000">
                <a:latin typeface="Lucida Sans" panose="020B0602030504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00205"/>
            <a:ext cx="5384800" cy="3809996"/>
          </a:xfrm>
        </p:spPr>
        <p:txBody>
          <a:bodyPr anchor="ctr"/>
          <a:lstStyle>
            <a:lvl1pPr>
              <a:defRPr sz="2000">
                <a:latin typeface="Lucida Sans" panose="020B0602030504020204" pitchFamily="34" charset="0"/>
                <a:cs typeface="Arial" panose="020B0604020202020204" pitchFamily="34" charset="0"/>
              </a:defRPr>
            </a:lvl1pPr>
            <a:lvl2pPr>
              <a:defRPr sz="2000">
                <a:latin typeface="Lucida Sans" panose="020B0602030504020204" pitchFamily="34" charset="0"/>
                <a:cs typeface="Arial" panose="020B0604020202020204" pitchFamily="34" charset="0"/>
              </a:defRPr>
            </a:lvl2pPr>
            <a:lvl3pPr>
              <a:defRPr sz="2000">
                <a:latin typeface="Lucida Sans" panose="020B0602030504020204" pitchFamily="34" charset="0"/>
                <a:cs typeface="Arial" panose="020B0604020202020204" pitchFamily="34" charset="0"/>
              </a:defRPr>
            </a:lvl3pPr>
            <a:lvl4pPr>
              <a:defRPr sz="2000">
                <a:latin typeface="Lucida Sans" panose="020B0602030504020204" pitchFamily="34" charset="0"/>
                <a:cs typeface="Arial" panose="020B0604020202020204" pitchFamily="34" charset="0"/>
              </a:defRPr>
            </a:lvl4pPr>
            <a:lvl5pPr>
              <a:defRPr sz="2000">
                <a:latin typeface="Lucida Sans" panose="020B0602030504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p:cNvSpPr txBox="1"/>
          <p:nvPr userDrawn="1"/>
        </p:nvSpPr>
        <p:spPr>
          <a:xfrm>
            <a:off x="5925120" y="6400666"/>
            <a:ext cx="352982" cy="246221"/>
          </a:xfrm>
          <a:prstGeom prst="rect">
            <a:avLst/>
          </a:prstGeom>
          <a:noFill/>
        </p:spPr>
        <p:txBody>
          <a:bodyPr wrap="none" rtlCol="0" anchor="b">
            <a:spAutoFit/>
          </a:bodyPr>
          <a:lstStyle/>
          <a:p>
            <a:pPr algn="l"/>
            <a:fld id="{EBF6515B-D569-4BFE-95AE-6E3064F3FF5C}" type="slidenum">
              <a:rPr lang="en-US" sz="1000" smtClean="0">
                <a:solidFill>
                  <a:srgbClr val="425563"/>
                </a:solidFill>
                <a:latin typeface="Lucida Sans" panose="020B0602030504020204" pitchFamily="34" charset="0"/>
                <a:cs typeface="Arial" panose="020B0604020202020204" pitchFamily="34" charset="0"/>
              </a:rPr>
              <a:pPr algn="l"/>
              <a:t>‹#›</a:t>
            </a:fld>
            <a:endParaRPr lang="en-US" sz="1000" dirty="0">
              <a:solidFill>
                <a:srgbClr val="425563"/>
              </a:solidFill>
              <a:latin typeface="Lucida Sans" panose="020B0602030504020204" pitchFamily="34" charset="0"/>
              <a:cs typeface="Arial" panose="020B0604020202020204" pitchFamily="34" charset="0"/>
            </a:endParaRPr>
          </a:p>
        </p:txBody>
      </p:sp>
    </p:spTree>
    <p:extLst>
      <p:ext uri="{BB962C8B-B14F-4D97-AF65-F5344CB8AC3E}">
        <p14:creationId xmlns:p14="http://schemas.microsoft.com/office/powerpoint/2010/main" val="15589010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amp;A Slide">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96BBBF1-ECD8-491A-ADCE-8987409887CD}"/>
              </a:ext>
            </a:extLst>
          </p:cNvPr>
          <p:cNvSpPr txBox="1"/>
          <p:nvPr userDrawn="1"/>
        </p:nvSpPr>
        <p:spPr>
          <a:xfrm>
            <a:off x="1838632" y="1828800"/>
            <a:ext cx="8514736" cy="2554545"/>
          </a:xfrm>
          <a:prstGeom prst="rect">
            <a:avLst/>
          </a:prstGeom>
          <a:noFill/>
        </p:spPr>
        <p:txBody>
          <a:bodyPr wrap="square" rtlCol="0">
            <a:spAutoFit/>
          </a:bodyPr>
          <a:lstStyle/>
          <a:p>
            <a:pPr algn="ctr"/>
            <a:r>
              <a:rPr lang="en-US" sz="8000" b="1" dirty="0">
                <a:solidFill>
                  <a:schemeClr val="tx2"/>
                </a:solidFill>
                <a:latin typeface="Lucida Sans" panose="020B0602030504020204" pitchFamily="34" charset="0"/>
              </a:rPr>
              <a:t>What questions do you have?</a:t>
            </a:r>
          </a:p>
        </p:txBody>
      </p:sp>
    </p:spTree>
    <p:extLst>
      <p:ext uri="{BB962C8B-B14F-4D97-AF65-F5344CB8AC3E}">
        <p14:creationId xmlns:p14="http://schemas.microsoft.com/office/powerpoint/2010/main" val="10924600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B1F92840-7590-422F-87C9-1CA2B02CD22B}"/>
              </a:ext>
            </a:extLst>
          </p:cNvPr>
          <p:cNvSpPr/>
          <p:nvPr userDrawn="1"/>
        </p:nvSpPr>
        <p:spPr>
          <a:xfrm>
            <a:off x="1318337" y="2727095"/>
            <a:ext cx="1524000" cy="1524000"/>
          </a:xfrm>
          <a:prstGeom prst="roundRect">
            <a:avLst>
              <a:gd name="adj" fmla="val 5015"/>
            </a:avLst>
          </a:prstGeom>
          <a:solidFill>
            <a:srgbClr val="0092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2" descr="Related image">
            <a:extLst>
              <a:ext uri="{FF2B5EF4-FFF2-40B4-BE49-F238E27FC236}">
                <a16:creationId xmlns:a16="http://schemas.microsoft.com/office/drawing/2014/main" id="{258F9423-B5C1-4A76-8489-732F841AD1D9}"/>
              </a:ext>
            </a:extLst>
          </p:cNvPr>
          <p:cNvPicPr>
            <a:picLocks noChangeAspect="1" noChangeArrowheads="1"/>
          </p:cNvPicPr>
          <p:nvPr userDrawn="1"/>
        </p:nvPicPr>
        <p:blipFill rotWithShape="1">
          <a:blip r:embed="rId2" cstate="email">
            <a:duotone>
              <a:schemeClr val="accent1">
                <a:shade val="45000"/>
                <a:satMod val="135000"/>
              </a:schemeClr>
              <a:prstClr val="white"/>
            </a:duotone>
            <a:extLst>
              <a:ext uri="{28A0092B-C50C-407E-A947-70E740481C1C}">
                <a14:useLocalDpi xmlns:a14="http://schemas.microsoft.com/office/drawing/2010/main"/>
              </a:ext>
            </a:extLst>
          </a:blip>
          <a:srcRect l="46274" t="12309" r="24707" b="14694"/>
          <a:stretch/>
        </p:blipFill>
        <p:spPr bwMode="auto">
          <a:xfrm>
            <a:off x="1981200" y="2954573"/>
            <a:ext cx="762001" cy="1295400"/>
          </a:xfrm>
          <a:prstGeom prst="rect">
            <a:avLst/>
          </a:prstGeom>
          <a:solidFill>
            <a:schemeClr val="bg1"/>
          </a:solidFill>
        </p:spPr>
      </p:pic>
      <p:sp>
        <p:nvSpPr>
          <p:cNvPr id="5" name="Arrow: Pentagon 4">
            <a:extLst>
              <a:ext uri="{FF2B5EF4-FFF2-40B4-BE49-F238E27FC236}">
                <a16:creationId xmlns:a16="http://schemas.microsoft.com/office/drawing/2014/main" id="{2310E4A2-CE36-4390-A306-1EBAEA0F8E5F}"/>
              </a:ext>
            </a:extLst>
          </p:cNvPr>
          <p:cNvSpPr/>
          <p:nvPr userDrawn="1"/>
        </p:nvSpPr>
        <p:spPr>
          <a:xfrm>
            <a:off x="3507917" y="4916"/>
            <a:ext cx="5181600" cy="1295400"/>
          </a:xfrm>
          <a:prstGeom prst="homePlate">
            <a:avLst>
              <a:gd name="adj" fmla="val 0"/>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BC9CCC3E-FE6F-4BBC-94E6-0F6B2F00DF00}"/>
              </a:ext>
            </a:extLst>
          </p:cNvPr>
          <p:cNvSpPr txBox="1"/>
          <p:nvPr userDrawn="1"/>
        </p:nvSpPr>
        <p:spPr>
          <a:xfrm>
            <a:off x="3546017" y="190951"/>
            <a:ext cx="5105400" cy="923330"/>
          </a:xfrm>
          <a:prstGeom prst="rect">
            <a:avLst/>
          </a:prstGeom>
          <a:noFill/>
        </p:spPr>
        <p:txBody>
          <a:bodyPr wrap="square" rtlCol="0">
            <a:spAutoFit/>
          </a:bodyPr>
          <a:lstStyle/>
          <a:p>
            <a:pPr algn="ctr"/>
            <a:r>
              <a:rPr lang="en-US" sz="5400" b="1" dirty="0">
                <a:solidFill>
                  <a:schemeClr val="bg1"/>
                </a:solidFill>
                <a:latin typeface="Lucida Sans" panose="020B0602030504020204" pitchFamily="34" charset="0"/>
              </a:rPr>
              <a:t>Thank You!</a:t>
            </a:r>
          </a:p>
        </p:txBody>
      </p:sp>
      <p:pic>
        <p:nvPicPr>
          <p:cNvPr id="8" name="Picture 8" descr="Related image">
            <a:extLst>
              <a:ext uri="{FF2B5EF4-FFF2-40B4-BE49-F238E27FC236}">
                <a16:creationId xmlns:a16="http://schemas.microsoft.com/office/drawing/2014/main" id="{82AA0899-489A-4818-93C5-C858F36A8A30}"/>
              </a:ext>
            </a:extLst>
          </p:cNvPr>
          <p:cNvPicPr>
            <a:picLocks noChangeAspect="1" noChangeArrowheads="1"/>
          </p:cNvPicPr>
          <p:nvPr userDrawn="1"/>
        </p:nvPicPr>
        <p:blipFill>
          <a:blip r:embed="rId3" cstate="email">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745495" y="2692382"/>
            <a:ext cx="1969505" cy="16002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descr="Image result for linkedin logo">
            <a:extLst>
              <a:ext uri="{FF2B5EF4-FFF2-40B4-BE49-F238E27FC236}">
                <a16:creationId xmlns:a16="http://schemas.microsoft.com/office/drawing/2014/main" id="{D499E889-A56D-42FE-A76F-EEFD5FD43813}"/>
              </a:ext>
            </a:extLst>
          </p:cNvPr>
          <p:cNvPicPr>
            <a:picLocks noChangeAspect="1" noChangeArrowheads="1"/>
          </p:cNvPicPr>
          <p:nvPr userDrawn="1"/>
        </p:nvPicPr>
        <p:blipFill>
          <a:blip r:embed="rId4" cstate="email">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629400" y="2692383"/>
            <a:ext cx="1600200" cy="1600200"/>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a:extLst>
              <a:ext uri="{FF2B5EF4-FFF2-40B4-BE49-F238E27FC236}">
                <a16:creationId xmlns:a16="http://schemas.microsoft.com/office/drawing/2014/main" id="{606AF7AB-3391-423F-9180-5222F33910B8}"/>
              </a:ext>
            </a:extLst>
          </p:cNvPr>
          <p:cNvSpPr txBox="1">
            <a:spLocks/>
          </p:cNvSpPr>
          <p:nvPr userDrawn="1"/>
        </p:nvSpPr>
        <p:spPr bwMode="auto">
          <a:xfrm>
            <a:off x="3319188" y="4573727"/>
            <a:ext cx="2822117" cy="301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fontScale="97500"/>
          </a:bodyPr>
          <a:lstStyle>
            <a:lvl1pPr algn="ctr" rtl="0" eaLnBrk="1" fontAlgn="base" hangingPunct="1">
              <a:spcBef>
                <a:spcPct val="0"/>
              </a:spcBef>
              <a:spcAft>
                <a:spcPct val="0"/>
              </a:spcAft>
              <a:defRPr sz="4400" b="1" kern="1200">
                <a:solidFill>
                  <a:srgbClr val="425563"/>
                </a:solidFill>
                <a:latin typeface="Lucida Sans" panose="020B0602030504020204" pitchFamily="34" charset="0"/>
                <a:ea typeface="+mj-ea"/>
                <a:cs typeface="Arial" panose="020B0604020202020204" pitchFamily="34" charset="0"/>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a:lstStyle>
          <a:p>
            <a:r>
              <a:rPr lang="en-US" sz="1200" dirty="0"/>
              <a:t>@PAPatientSafety</a:t>
            </a:r>
          </a:p>
        </p:txBody>
      </p:sp>
      <p:sp>
        <p:nvSpPr>
          <p:cNvPr id="12" name="Title 1">
            <a:extLst>
              <a:ext uri="{FF2B5EF4-FFF2-40B4-BE49-F238E27FC236}">
                <a16:creationId xmlns:a16="http://schemas.microsoft.com/office/drawing/2014/main" id="{1740108C-CBF2-469C-BE58-6B297FBCCB3B}"/>
              </a:ext>
            </a:extLst>
          </p:cNvPr>
          <p:cNvSpPr txBox="1">
            <a:spLocks/>
          </p:cNvSpPr>
          <p:nvPr userDrawn="1"/>
        </p:nvSpPr>
        <p:spPr bwMode="auto">
          <a:xfrm>
            <a:off x="6018441" y="4495800"/>
            <a:ext cx="282211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fontScale="97500"/>
          </a:bodyPr>
          <a:lstStyle>
            <a:lvl1pPr algn="ctr" rtl="0" eaLnBrk="1" fontAlgn="base" hangingPunct="1">
              <a:spcBef>
                <a:spcPct val="0"/>
              </a:spcBef>
              <a:spcAft>
                <a:spcPct val="0"/>
              </a:spcAft>
              <a:defRPr sz="4400" b="1" kern="1200">
                <a:solidFill>
                  <a:srgbClr val="425563"/>
                </a:solidFill>
                <a:latin typeface="Lucida Sans" panose="020B0602030504020204" pitchFamily="34" charset="0"/>
                <a:ea typeface="+mj-ea"/>
                <a:cs typeface="Arial" panose="020B0604020202020204" pitchFamily="34" charset="0"/>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a:lstStyle>
          <a:p>
            <a:r>
              <a:rPr lang="en-US" sz="1200" dirty="0"/>
              <a:t>Pennsylvania Patient</a:t>
            </a:r>
          </a:p>
          <a:p>
            <a:r>
              <a:rPr lang="en-US" sz="1200" dirty="0"/>
              <a:t>Safety Authority</a:t>
            </a:r>
          </a:p>
        </p:txBody>
      </p:sp>
      <p:sp>
        <p:nvSpPr>
          <p:cNvPr id="13" name="Title 1">
            <a:extLst>
              <a:ext uri="{FF2B5EF4-FFF2-40B4-BE49-F238E27FC236}">
                <a16:creationId xmlns:a16="http://schemas.microsoft.com/office/drawing/2014/main" id="{1F12954F-E6F4-438C-8665-457C1C76FC58}"/>
              </a:ext>
            </a:extLst>
          </p:cNvPr>
          <p:cNvSpPr txBox="1">
            <a:spLocks/>
          </p:cNvSpPr>
          <p:nvPr userDrawn="1"/>
        </p:nvSpPr>
        <p:spPr bwMode="auto">
          <a:xfrm>
            <a:off x="8692749" y="4495800"/>
            <a:ext cx="282211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fontScale="97500"/>
          </a:bodyPr>
          <a:lstStyle>
            <a:lvl1pPr algn="ctr" rtl="0" eaLnBrk="1" fontAlgn="base" hangingPunct="1">
              <a:spcBef>
                <a:spcPct val="0"/>
              </a:spcBef>
              <a:spcAft>
                <a:spcPct val="0"/>
              </a:spcAft>
              <a:defRPr sz="4400" b="1" kern="1200">
                <a:solidFill>
                  <a:srgbClr val="425563"/>
                </a:solidFill>
                <a:latin typeface="Lucida Sans" panose="020B0602030504020204" pitchFamily="34" charset="0"/>
                <a:ea typeface="+mj-ea"/>
                <a:cs typeface="Arial" panose="020B0604020202020204" pitchFamily="34" charset="0"/>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a:lstStyle>
          <a:p>
            <a:r>
              <a:rPr lang="en-US" sz="1200" dirty="0"/>
              <a:t>Pennsylvania Patient</a:t>
            </a:r>
          </a:p>
          <a:p>
            <a:r>
              <a:rPr lang="en-US" sz="1200" dirty="0"/>
              <a:t>Safety Authority</a:t>
            </a:r>
          </a:p>
        </p:txBody>
      </p:sp>
      <p:pic>
        <p:nvPicPr>
          <p:cNvPr id="15" name="Picture 4" descr="Related image">
            <a:extLst>
              <a:ext uri="{FF2B5EF4-FFF2-40B4-BE49-F238E27FC236}">
                <a16:creationId xmlns:a16="http://schemas.microsoft.com/office/drawing/2014/main" id="{717B5D74-A75A-4DC2-BBB9-393FAEF485B7}"/>
              </a:ext>
            </a:extLst>
          </p:cNvPr>
          <p:cNvPicPr>
            <a:picLocks noChangeAspect="1" noChangeArrowheads="1"/>
          </p:cNvPicPr>
          <p:nvPr userDrawn="1"/>
        </p:nvPicPr>
        <p:blipFill rotWithShape="1">
          <a:blip r:embed="rId5" cstate="email">
            <a:duotone>
              <a:schemeClr val="accent1">
                <a:shade val="45000"/>
                <a:satMod val="135000"/>
              </a:schemeClr>
              <a:prstClr val="white"/>
            </a:duotone>
            <a:extLst>
              <a:ext uri="{28A0092B-C50C-407E-A947-70E740481C1C}">
                <a14:useLocalDpi xmlns:a14="http://schemas.microsoft.com/office/drawing/2010/main"/>
              </a:ext>
            </a:extLst>
          </a:blip>
          <a:srcRect t="10165" b="9375"/>
          <a:stretch/>
        </p:blipFill>
        <p:spPr bwMode="auto">
          <a:xfrm>
            <a:off x="9109394" y="2692382"/>
            <a:ext cx="1988826" cy="1600200"/>
          </a:xfrm>
          <a:prstGeom prst="rect">
            <a:avLst/>
          </a:prstGeom>
          <a:noFill/>
          <a:extLst>
            <a:ext uri="{909E8E84-426E-40DD-AFC4-6F175D3DCCD1}">
              <a14:hiddenFill xmlns:a14="http://schemas.microsoft.com/office/drawing/2010/main">
                <a:solidFill>
                  <a:srgbClr val="FFFFFF"/>
                </a:solidFill>
              </a14:hiddenFill>
            </a:ext>
          </a:extLst>
        </p:spPr>
      </p:pic>
      <p:sp>
        <p:nvSpPr>
          <p:cNvPr id="16" name="Title 1">
            <a:extLst>
              <a:ext uri="{FF2B5EF4-FFF2-40B4-BE49-F238E27FC236}">
                <a16:creationId xmlns:a16="http://schemas.microsoft.com/office/drawing/2014/main" id="{ED7E4CC4-DE0E-4FAD-B4D3-41E52AD5A86B}"/>
              </a:ext>
            </a:extLst>
          </p:cNvPr>
          <p:cNvSpPr txBox="1">
            <a:spLocks/>
          </p:cNvSpPr>
          <p:nvPr userDrawn="1"/>
        </p:nvSpPr>
        <p:spPr bwMode="auto">
          <a:xfrm>
            <a:off x="669279" y="4495800"/>
            <a:ext cx="282211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fontScale="97500"/>
          </a:bodyPr>
          <a:lstStyle>
            <a:lvl1pPr algn="ctr" rtl="0" eaLnBrk="1" fontAlgn="base" hangingPunct="1">
              <a:spcBef>
                <a:spcPct val="0"/>
              </a:spcBef>
              <a:spcAft>
                <a:spcPct val="0"/>
              </a:spcAft>
              <a:defRPr sz="4400" b="1" kern="1200">
                <a:solidFill>
                  <a:srgbClr val="425563"/>
                </a:solidFill>
                <a:latin typeface="Lucida Sans" panose="020B0602030504020204" pitchFamily="34" charset="0"/>
                <a:ea typeface="+mj-ea"/>
                <a:cs typeface="Arial" panose="020B0604020202020204" pitchFamily="34" charset="0"/>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a:lstStyle>
          <a:p>
            <a:r>
              <a:rPr lang="en-US" sz="1200" dirty="0"/>
              <a:t>Pennsylvania Patient</a:t>
            </a:r>
          </a:p>
          <a:p>
            <a:r>
              <a:rPr lang="en-US" sz="1200" dirty="0"/>
              <a:t>Safety Authority</a:t>
            </a:r>
          </a:p>
        </p:txBody>
      </p:sp>
      <p:sp>
        <p:nvSpPr>
          <p:cNvPr id="17" name="Rectangle: Rounded Corners 16">
            <a:extLst>
              <a:ext uri="{FF2B5EF4-FFF2-40B4-BE49-F238E27FC236}">
                <a16:creationId xmlns:a16="http://schemas.microsoft.com/office/drawing/2014/main" id="{518AE95F-E088-4D29-924D-7314E424E571}"/>
              </a:ext>
            </a:extLst>
          </p:cNvPr>
          <p:cNvSpPr/>
          <p:nvPr userDrawn="1"/>
        </p:nvSpPr>
        <p:spPr>
          <a:xfrm>
            <a:off x="1318337" y="2727095"/>
            <a:ext cx="1524000" cy="1524000"/>
          </a:xfrm>
          <a:prstGeom prst="roundRect">
            <a:avLst>
              <a:gd name="adj" fmla="val 5015"/>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20696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200">
                <a:latin typeface="Lucida Sans" panose="020B060203050402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609600" y="1600205"/>
            <a:ext cx="5384800" cy="3809996"/>
          </a:xfrm>
        </p:spPr>
        <p:txBody>
          <a:bodyPr anchor="ctr"/>
          <a:lstStyle>
            <a:lvl1pPr>
              <a:defRPr sz="2000">
                <a:latin typeface="Lucida Sans" panose="020B0602030504020204" pitchFamily="34" charset="0"/>
                <a:cs typeface="Arial" panose="020B0604020202020204" pitchFamily="34" charset="0"/>
              </a:defRPr>
            </a:lvl1pPr>
            <a:lvl2pPr>
              <a:defRPr sz="2000">
                <a:latin typeface="Lucida Sans" panose="020B0602030504020204" pitchFamily="34" charset="0"/>
                <a:cs typeface="Arial" panose="020B0604020202020204" pitchFamily="34" charset="0"/>
              </a:defRPr>
            </a:lvl2pPr>
            <a:lvl3pPr>
              <a:defRPr sz="2000">
                <a:latin typeface="Lucida Sans" panose="020B0602030504020204" pitchFamily="34" charset="0"/>
                <a:cs typeface="Arial" panose="020B0604020202020204" pitchFamily="34" charset="0"/>
              </a:defRPr>
            </a:lvl3pPr>
            <a:lvl4pPr>
              <a:defRPr sz="2000">
                <a:latin typeface="Lucida Sans" panose="020B0602030504020204" pitchFamily="34" charset="0"/>
                <a:cs typeface="Arial" panose="020B0604020202020204" pitchFamily="34" charset="0"/>
              </a:defRPr>
            </a:lvl4pPr>
            <a:lvl5pPr>
              <a:defRPr sz="2000">
                <a:latin typeface="Lucida Sans" panose="020B0602030504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00205"/>
            <a:ext cx="5384800" cy="3809996"/>
          </a:xfrm>
        </p:spPr>
        <p:txBody>
          <a:bodyPr anchor="ctr"/>
          <a:lstStyle>
            <a:lvl1pPr>
              <a:defRPr sz="2000">
                <a:latin typeface="Lucida Sans" panose="020B0602030504020204" pitchFamily="34" charset="0"/>
                <a:cs typeface="Arial" panose="020B0604020202020204" pitchFamily="34" charset="0"/>
              </a:defRPr>
            </a:lvl1pPr>
            <a:lvl2pPr>
              <a:defRPr sz="2000">
                <a:latin typeface="Lucida Sans" panose="020B0602030504020204" pitchFamily="34" charset="0"/>
                <a:cs typeface="Arial" panose="020B0604020202020204" pitchFamily="34" charset="0"/>
              </a:defRPr>
            </a:lvl2pPr>
            <a:lvl3pPr>
              <a:defRPr sz="2000">
                <a:latin typeface="Lucida Sans" panose="020B0602030504020204" pitchFamily="34" charset="0"/>
                <a:cs typeface="Arial" panose="020B0604020202020204" pitchFamily="34" charset="0"/>
              </a:defRPr>
            </a:lvl3pPr>
            <a:lvl4pPr>
              <a:defRPr sz="2000">
                <a:latin typeface="Lucida Sans" panose="020B0602030504020204" pitchFamily="34" charset="0"/>
                <a:cs typeface="Arial" panose="020B0604020202020204" pitchFamily="34" charset="0"/>
              </a:defRPr>
            </a:lvl4pPr>
            <a:lvl5pPr>
              <a:defRPr sz="2000">
                <a:latin typeface="Lucida Sans" panose="020B0602030504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p:cNvSpPr txBox="1"/>
          <p:nvPr userDrawn="1"/>
        </p:nvSpPr>
        <p:spPr>
          <a:xfrm>
            <a:off x="5925120" y="6400666"/>
            <a:ext cx="352982" cy="246221"/>
          </a:xfrm>
          <a:prstGeom prst="rect">
            <a:avLst/>
          </a:prstGeom>
          <a:noFill/>
        </p:spPr>
        <p:txBody>
          <a:bodyPr wrap="none" rtlCol="0" anchor="b">
            <a:spAutoFit/>
          </a:bodyPr>
          <a:lstStyle/>
          <a:p>
            <a:pPr algn="l"/>
            <a:fld id="{EBF6515B-D569-4BFE-95AE-6E3064F3FF5C}" type="slidenum">
              <a:rPr lang="en-US" sz="1000" smtClean="0">
                <a:solidFill>
                  <a:srgbClr val="425563"/>
                </a:solidFill>
                <a:latin typeface="Lucida Sans" panose="020B0602030504020204" pitchFamily="34" charset="0"/>
                <a:cs typeface="Arial" panose="020B0604020202020204" pitchFamily="34" charset="0"/>
              </a:rPr>
              <a:pPr algn="l"/>
              <a:t>‹#›</a:t>
            </a:fld>
            <a:endParaRPr lang="en-US" sz="1000" dirty="0">
              <a:solidFill>
                <a:srgbClr val="425563"/>
              </a:solidFill>
              <a:latin typeface="Lucida Sans" panose="020B0602030504020204" pitchFamily="34" charset="0"/>
              <a:cs typeface="Arial" panose="020B0604020202020204" pitchFamily="34" charset="0"/>
            </a:endParaRPr>
          </a:p>
        </p:txBody>
      </p:sp>
    </p:spTree>
    <p:extLst>
      <p:ext uri="{BB962C8B-B14F-4D97-AF65-F5344CB8AC3E}">
        <p14:creationId xmlns:p14="http://schemas.microsoft.com/office/powerpoint/2010/main" val="1600513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amp;A Slide">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96BBBF1-ECD8-491A-ADCE-8987409887CD}"/>
              </a:ext>
            </a:extLst>
          </p:cNvPr>
          <p:cNvSpPr txBox="1"/>
          <p:nvPr userDrawn="1"/>
        </p:nvSpPr>
        <p:spPr>
          <a:xfrm>
            <a:off x="1838632" y="1828800"/>
            <a:ext cx="8514736" cy="2554545"/>
          </a:xfrm>
          <a:prstGeom prst="rect">
            <a:avLst/>
          </a:prstGeom>
          <a:noFill/>
        </p:spPr>
        <p:txBody>
          <a:bodyPr wrap="square" rtlCol="0">
            <a:spAutoFit/>
          </a:bodyPr>
          <a:lstStyle/>
          <a:p>
            <a:pPr algn="ctr"/>
            <a:r>
              <a:rPr lang="en-US" sz="8000" b="1" dirty="0">
                <a:solidFill>
                  <a:schemeClr val="tx2"/>
                </a:solidFill>
                <a:latin typeface="Lucida Sans" panose="020B0602030504020204" pitchFamily="34" charset="0"/>
              </a:rPr>
              <a:t>What questions do you have?</a:t>
            </a:r>
          </a:p>
        </p:txBody>
      </p:sp>
    </p:spTree>
    <p:extLst>
      <p:ext uri="{BB962C8B-B14F-4D97-AF65-F5344CB8AC3E}">
        <p14:creationId xmlns:p14="http://schemas.microsoft.com/office/powerpoint/2010/main" val="4010191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B1F92840-7590-422F-87C9-1CA2B02CD22B}"/>
              </a:ext>
            </a:extLst>
          </p:cNvPr>
          <p:cNvSpPr/>
          <p:nvPr userDrawn="1"/>
        </p:nvSpPr>
        <p:spPr>
          <a:xfrm>
            <a:off x="1318337" y="2727095"/>
            <a:ext cx="1524000" cy="1524000"/>
          </a:xfrm>
          <a:prstGeom prst="roundRect">
            <a:avLst>
              <a:gd name="adj" fmla="val 5015"/>
            </a:avLst>
          </a:prstGeom>
          <a:solidFill>
            <a:srgbClr val="0092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2" descr="Related image">
            <a:extLst>
              <a:ext uri="{FF2B5EF4-FFF2-40B4-BE49-F238E27FC236}">
                <a16:creationId xmlns:a16="http://schemas.microsoft.com/office/drawing/2014/main" id="{258F9423-B5C1-4A76-8489-732F841AD1D9}"/>
              </a:ext>
            </a:extLst>
          </p:cNvPr>
          <p:cNvPicPr>
            <a:picLocks noChangeAspect="1" noChangeArrowheads="1"/>
          </p:cNvPicPr>
          <p:nvPr userDrawn="1"/>
        </p:nvPicPr>
        <p:blipFill rotWithShape="1">
          <a:blip r:embed="rId2" cstate="email">
            <a:duotone>
              <a:schemeClr val="accent1">
                <a:shade val="45000"/>
                <a:satMod val="135000"/>
              </a:schemeClr>
              <a:prstClr val="white"/>
            </a:duotone>
            <a:extLst>
              <a:ext uri="{28A0092B-C50C-407E-A947-70E740481C1C}">
                <a14:useLocalDpi xmlns:a14="http://schemas.microsoft.com/office/drawing/2010/main"/>
              </a:ext>
            </a:extLst>
          </a:blip>
          <a:srcRect l="46274" t="12309" r="24707" b="14694"/>
          <a:stretch/>
        </p:blipFill>
        <p:spPr bwMode="auto">
          <a:xfrm>
            <a:off x="1981200" y="2954573"/>
            <a:ext cx="762001" cy="1295400"/>
          </a:xfrm>
          <a:prstGeom prst="rect">
            <a:avLst/>
          </a:prstGeom>
          <a:solidFill>
            <a:schemeClr val="bg1"/>
          </a:solidFill>
        </p:spPr>
      </p:pic>
      <p:sp>
        <p:nvSpPr>
          <p:cNvPr id="5" name="Arrow: Pentagon 4">
            <a:extLst>
              <a:ext uri="{FF2B5EF4-FFF2-40B4-BE49-F238E27FC236}">
                <a16:creationId xmlns:a16="http://schemas.microsoft.com/office/drawing/2014/main" id="{2310E4A2-CE36-4390-A306-1EBAEA0F8E5F}"/>
              </a:ext>
            </a:extLst>
          </p:cNvPr>
          <p:cNvSpPr/>
          <p:nvPr userDrawn="1"/>
        </p:nvSpPr>
        <p:spPr>
          <a:xfrm>
            <a:off x="3507917" y="4916"/>
            <a:ext cx="5181600" cy="1295400"/>
          </a:xfrm>
          <a:prstGeom prst="homePlate">
            <a:avLst>
              <a:gd name="adj" fmla="val 0"/>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BC9CCC3E-FE6F-4BBC-94E6-0F6B2F00DF00}"/>
              </a:ext>
            </a:extLst>
          </p:cNvPr>
          <p:cNvSpPr txBox="1"/>
          <p:nvPr userDrawn="1"/>
        </p:nvSpPr>
        <p:spPr>
          <a:xfrm>
            <a:off x="3546017" y="190951"/>
            <a:ext cx="5105400" cy="923330"/>
          </a:xfrm>
          <a:prstGeom prst="rect">
            <a:avLst/>
          </a:prstGeom>
          <a:noFill/>
        </p:spPr>
        <p:txBody>
          <a:bodyPr wrap="square" rtlCol="0">
            <a:spAutoFit/>
          </a:bodyPr>
          <a:lstStyle/>
          <a:p>
            <a:pPr algn="ctr"/>
            <a:r>
              <a:rPr lang="en-US" sz="5400" b="1" dirty="0">
                <a:solidFill>
                  <a:schemeClr val="bg1"/>
                </a:solidFill>
                <a:latin typeface="Lucida Sans" panose="020B0602030504020204" pitchFamily="34" charset="0"/>
              </a:rPr>
              <a:t>Thank You!</a:t>
            </a:r>
          </a:p>
        </p:txBody>
      </p:sp>
      <p:pic>
        <p:nvPicPr>
          <p:cNvPr id="8" name="Picture 8" descr="Related image">
            <a:extLst>
              <a:ext uri="{FF2B5EF4-FFF2-40B4-BE49-F238E27FC236}">
                <a16:creationId xmlns:a16="http://schemas.microsoft.com/office/drawing/2014/main" id="{82AA0899-489A-4818-93C5-C858F36A8A30}"/>
              </a:ext>
            </a:extLst>
          </p:cNvPr>
          <p:cNvPicPr>
            <a:picLocks noChangeAspect="1" noChangeArrowheads="1"/>
          </p:cNvPicPr>
          <p:nvPr userDrawn="1"/>
        </p:nvPicPr>
        <p:blipFill>
          <a:blip r:embed="rId3" cstate="email">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745495" y="2692382"/>
            <a:ext cx="1969505" cy="16002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descr="Image result for linkedin logo">
            <a:extLst>
              <a:ext uri="{FF2B5EF4-FFF2-40B4-BE49-F238E27FC236}">
                <a16:creationId xmlns:a16="http://schemas.microsoft.com/office/drawing/2014/main" id="{D499E889-A56D-42FE-A76F-EEFD5FD43813}"/>
              </a:ext>
            </a:extLst>
          </p:cNvPr>
          <p:cNvPicPr>
            <a:picLocks noChangeAspect="1" noChangeArrowheads="1"/>
          </p:cNvPicPr>
          <p:nvPr userDrawn="1"/>
        </p:nvPicPr>
        <p:blipFill>
          <a:blip r:embed="rId4" cstate="email">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629400" y="2692383"/>
            <a:ext cx="1600200" cy="1600200"/>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a:extLst>
              <a:ext uri="{FF2B5EF4-FFF2-40B4-BE49-F238E27FC236}">
                <a16:creationId xmlns:a16="http://schemas.microsoft.com/office/drawing/2014/main" id="{606AF7AB-3391-423F-9180-5222F33910B8}"/>
              </a:ext>
            </a:extLst>
          </p:cNvPr>
          <p:cNvSpPr txBox="1">
            <a:spLocks/>
          </p:cNvSpPr>
          <p:nvPr userDrawn="1"/>
        </p:nvSpPr>
        <p:spPr bwMode="auto">
          <a:xfrm>
            <a:off x="3319188" y="4573727"/>
            <a:ext cx="2822117" cy="301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fontScale="97500"/>
          </a:bodyPr>
          <a:lstStyle>
            <a:lvl1pPr algn="ctr" rtl="0" eaLnBrk="1" fontAlgn="base" hangingPunct="1">
              <a:spcBef>
                <a:spcPct val="0"/>
              </a:spcBef>
              <a:spcAft>
                <a:spcPct val="0"/>
              </a:spcAft>
              <a:defRPr sz="4400" b="1" kern="1200">
                <a:solidFill>
                  <a:srgbClr val="425563"/>
                </a:solidFill>
                <a:latin typeface="Lucida Sans" panose="020B0602030504020204" pitchFamily="34" charset="0"/>
                <a:ea typeface="+mj-ea"/>
                <a:cs typeface="Arial" panose="020B0604020202020204" pitchFamily="34" charset="0"/>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a:lstStyle>
          <a:p>
            <a:r>
              <a:rPr lang="en-US" sz="1200" dirty="0"/>
              <a:t>@PAPatientSafety</a:t>
            </a:r>
          </a:p>
        </p:txBody>
      </p:sp>
      <p:sp>
        <p:nvSpPr>
          <p:cNvPr id="12" name="Title 1">
            <a:extLst>
              <a:ext uri="{FF2B5EF4-FFF2-40B4-BE49-F238E27FC236}">
                <a16:creationId xmlns:a16="http://schemas.microsoft.com/office/drawing/2014/main" id="{1740108C-CBF2-469C-BE58-6B297FBCCB3B}"/>
              </a:ext>
            </a:extLst>
          </p:cNvPr>
          <p:cNvSpPr txBox="1">
            <a:spLocks/>
          </p:cNvSpPr>
          <p:nvPr userDrawn="1"/>
        </p:nvSpPr>
        <p:spPr bwMode="auto">
          <a:xfrm>
            <a:off x="6018441" y="4495800"/>
            <a:ext cx="282211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fontScale="97500"/>
          </a:bodyPr>
          <a:lstStyle>
            <a:lvl1pPr algn="ctr" rtl="0" eaLnBrk="1" fontAlgn="base" hangingPunct="1">
              <a:spcBef>
                <a:spcPct val="0"/>
              </a:spcBef>
              <a:spcAft>
                <a:spcPct val="0"/>
              </a:spcAft>
              <a:defRPr sz="4400" b="1" kern="1200">
                <a:solidFill>
                  <a:srgbClr val="425563"/>
                </a:solidFill>
                <a:latin typeface="Lucida Sans" panose="020B0602030504020204" pitchFamily="34" charset="0"/>
                <a:ea typeface="+mj-ea"/>
                <a:cs typeface="Arial" panose="020B0604020202020204" pitchFamily="34" charset="0"/>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a:lstStyle>
          <a:p>
            <a:r>
              <a:rPr lang="en-US" sz="1200" dirty="0"/>
              <a:t>Pennsylvania Patient</a:t>
            </a:r>
          </a:p>
          <a:p>
            <a:r>
              <a:rPr lang="en-US" sz="1200" dirty="0"/>
              <a:t>Safety Authority</a:t>
            </a:r>
          </a:p>
        </p:txBody>
      </p:sp>
      <p:sp>
        <p:nvSpPr>
          <p:cNvPr id="13" name="Title 1">
            <a:extLst>
              <a:ext uri="{FF2B5EF4-FFF2-40B4-BE49-F238E27FC236}">
                <a16:creationId xmlns:a16="http://schemas.microsoft.com/office/drawing/2014/main" id="{1F12954F-E6F4-438C-8665-457C1C76FC58}"/>
              </a:ext>
            </a:extLst>
          </p:cNvPr>
          <p:cNvSpPr txBox="1">
            <a:spLocks/>
          </p:cNvSpPr>
          <p:nvPr userDrawn="1"/>
        </p:nvSpPr>
        <p:spPr bwMode="auto">
          <a:xfrm>
            <a:off x="8692749" y="4495800"/>
            <a:ext cx="282211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fontScale="97500"/>
          </a:bodyPr>
          <a:lstStyle>
            <a:lvl1pPr algn="ctr" rtl="0" eaLnBrk="1" fontAlgn="base" hangingPunct="1">
              <a:spcBef>
                <a:spcPct val="0"/>
              </a:spcBef>
              <a:spcAft>
                <a:spcPct val="0"/>
              </a:spcAft>
              <a:defRPr sz="4400" b="1" kern="1200">
                <a:solidFill>
                  <a:srgbClr val="425563"/>
                </a:solidFill>
                <a:latin typeface="Lucida Sans" panose="020B0602030504020204" pitchFamily="34" charset="0"/>
                <a:ea typeface="+mj-ea"/>
                <a:cs typeface="Arial" panose="020B0604020202020204" pitchFamily="34" charset="0"/>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a:lstStyle>
          <a:p>
            <a:r>
              <a:rPr lang="en-US" sz="1200" dirty="0"/>
              <a:t>Pennsylvania Patient</a:t>
            </a:r>
          </a:p>
          <a:p>
            <a:r>
              <a:rPr lang="en-US" sz="1200" dirty="0"/>
              <a:t>Safety Authority</a:t>
            </a:r>
          </a:p>
        </p:txBody>
      </p:sp>
      <p:pic>
        <p:nvPicPr>
          <p:cNvPr id="15" name="Picture 4" descr="Related image">
            <a:extLst>
              <a:ext uri="{FF2B5EF4-FFF2-40B4-BE49-F238E27FC236}">
                <a16:creationId xmlns:a16="http://schemas.microsoft.com/office/drawing/2014/main" id="{717B5D74-A75A-4DC2-BBB9-393FAEF485B7}"/>
              </a:ext>
            </a:extLst>
          </p:cNvPr>
          <p:cNvPicPr>
            <a:picLocks noChangeAspect="1" noChangeArrowheads="1"/>
          </p:cNvPicPr>
          <p:nvPr userDrawn="1"/>
        </p:nvPicPr>
        <p:blipFill rotWithShape="1">
          <a:blip r:embed="rId5" cstate="email">
            <a:duotone>
              <a:schemeClr val="accent1">
                <a:shade val="45000"/>
                <a:satMod val="135000"/>
              </a:schemeClr>
              <a:prstClr val="white"/>
            </a:duotone>
            <a:extLst>
              <a:ext uri="{28A0092B-C50C-407E-A947-70E740481C1C}">
                <a14:useLocalDpi xmlns:a14="http://schemas.microsoft.com/office/drawing/2010/main"/>
              </a:ext>
            </a:extLst>
          </a:blip>
          <a:srcRect t="10165" b="9375"/>
          <a:stretch/>
        </p:blipFill>
        <p:spPr bwMode="auto">
          <a:xfrm>
            <a:off x="9109394" y="2692382"/>
            <a:ext cx="1988826" cy="1600200"/>
          </a:xfrm>
          <a:prstGeom prst="rect">
            <a:avLst/>
          </a:prstGeom>
          <a:noFill/>
          <a:extLst>
            <a:ext uri="{909E8E84-426E-40DD-AFC4-6F175D3DCCD1}">
              <a14:hiddenFill xmlns:a14="http://schemas.microsoft.com/office/drawing/2010/main">
                <a:solidFill>
                  <a:srgbClr val="FFFFFF"/>
                </a:solidFill>
              </a14:hiddenFill>
            </a:ext>
          </a:extLst>
        </p:spPr>
      </p:pic>
      <p:sp>
        <p:nvSpPr>
          <p:cNvPr id="16" name="Title 1">
            <a:extLst>
              <a:ext uri="{FF2B5EF4-FFF2-40B4-BE49-F238E27FC236}">
                <a16:creationId xmlns:a16="http://schemas.microsoft.com/office/drawing/2014/main" id="{ED7E4CC4-DE0E-4FAD-B4D3-41E52AD5A86B}"/>
              </a:ext>
            </a:extLst>
          </p:cNvPr>
          <p:cNvSpPr txBox="1">
            <a:spLocks/>
          </p:cNvSpPr>
          <p:nvPr userDrawn="1"/>
        </p:nvSpPr>
        <p:spPr bwMode="auto">
          <a:xfrm>
            <a:off x="669279" y="4495800"/>
            <a:ext cx="282211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fontScale="97500"/>
          </a:bodyPr>
          <a:lstStyle>
            <a:lvl1pPr algn="ctr" rtl="0" eaLnBrk="1" fontAlgn="base" hangingPunct="1">
              <a:spcBef>
                <a:spcPct val="0"/>
              </a:spcBef>
              <a:spcAft>
                <a:spcPct val="0"/>
              </a:spcAft>
              <a:defRPr sz="4400" b="1" kern="1200">
                <a:solidFill>
                  <a:srgbClr val="425563"/>
                </a:solidFill>
                <a:latin typeface="Lucida Sans" panose="020B0602030504020204" pitchFamily="34" charset="0"/>
                <a:ea typeface="+mj-ea"/>
                <a:cs typeface="Arial" panose="020B0604020202020204" pitchFamily="34" charset="0"/>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a:lstStyle>
          <a:p>
            <a:r>
              <a:rPr lang="en-US" sz="1200" dirty="0"/>
              <a:t>Pennsylvania Patient</a:t>
            </a:r>
          </a:p>
          <a:p>
            <a:r>
              <a:rPr lang="en-US" sz="1200" dirty="0"/>
              <a:t>Safety Authority</a:t>
            </a:r>
          </a:p>
        </p:txBody>
      </p:sp>
      <p:sp>
        <p:nvSpPr>
          <p:cNvPr id="17" name="Rectangle: Rounded Corners 16">
            <a:extLst>
              <a:ext uri="{FF2B5EF4-FFF2-40B4-BE49-F238E27FC236}">
                <a16:creationId xmlns:a16="http://schemas.microsoft.com/office/drawing/2014/main" id="{518AE95F-E088-4D29-924D-7314E424E571}"/>
              </a:ext>
            </a:extLst>
          </p:cNvPr>
          <p:cNvSpPr/>
          <p:nvPr userDrawn="1"/>
        </p:nvSpPr>
        <p:spPr>
          <a:xfrm>
            <a:off x="1318337" y="2727095"/>
            <a:ext cx="1524000" cy="1524000"/>
          </a:xfrm>
          <a:prstGeom prst="roundRect">
            <a:avLst>
              <a:gd name="adj" fmla="val 5015"/>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52463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1">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893763"/>
            <a:ext cx="9144000" cy="2387600"/>
          </a:xfrm>
        </p:spPr>
        <p:txBody>
          <a:bodyPr anchor="b"/>
          <a:lstStyle>
            <a:lvl1pPr algn="ctr">
              <a:defRPr sz="4400">
                <a:solidFill>
                  <a:schemeClr val="bg1"/>
                </a:solidFill>
                <a:latin typeface="Lucida Sans" panose="020B0602030504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524000" y="3373438"/>
            <a:ext cx="9144000" cy="1655762"/>
          </a:xfrm>
        </p:spPr>
        <p:txBody>
          <a:bodyPr/>
          <a:lstStyle>
            <a:lvl1pPr marL="0" indent="0" algn="ctr">
              <a:buNone/>
              <a:defRPr sz="2400" i="0">
                <a:solidFill>
                  <a:srgbClr val="46C3B2"/>
                </a:solidFill>
                <a:latin typeface="Lucida Sans" panose="020B0602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470074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200">
                <a:latin typeface="Lucida Sans" panose="020B060203050402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spcBef>
                <a:spcPts val="1200"/>
              </a:spcBef>
              <a:buClr>
                <a:schemeClr val="bg1"/>
              </a:buClr>
              <a:defRPr sz="2000">
                <a:latin typeface="Lucida Sans" panose="020B0602030504020204" pitchFamily="34" charset="0"/>
                <a:cs typeface="Arial" panose="020B0604020202020204" pitchFamily="34" charset="0"/>
              </a:defRPr>
            </a:lvl1pPr>
            <a:lvl2pPr>
              <a:spcBef>
                <a:spcPts val="600"/>
              </a:spcBef>
              <a:buClr>
                <a:schemeClr val="bg1"/>
              </a:buClr>
              <a:defRPr sz="2000">
                <a:latin typeface="Lucida Sans" panose="020B0602030504020204" pitchFamily="34" charset="0"/>
                <a:cs typeface="Arial" panose="020B0604020202020204" pitchFamily="34" charset="0"/>
              </a:defRPr>
            </a:lvl2pPr>
            <a:lvl3pPr>
              <a:spcBef>
                <a:spcPts val="600"/>
              </a:spcBef>
              <a:buClr>
                <a:schemeClr val="bg1"/>
              </a:buClr>
              <a:defRPr sz="2000">
                <a:latin typeface="Lucida Sans" panose="020B0602030504020204" pitchFamily="34" charset="0"/>
                <a:cs typeface="Arial" panose="020B0604020202020204" pitchFamily="34" charset="0"/>
              </a:defRPr>
            </a:lvl3pPr>
            <a:lvl4pPr marL="1600200" indent="-228600">
              <a:spcBef>
                <a:spcPts val="600"/>
              </a:spcBef>
              <a:buClr>
                <a:schemeClr val="bg1"/>
              </a:buClr>
              <a:buSzPct val="80000"/>
              <a:buFont typeface="Wingdings 3" panose="05040102010807070707" pitchFamily="18" charset="2"/>
              <a:buChar char="}"/>
              <a:defRPr sz="2000">
                <a:latin typeface="Lucida Sans" panose="020B0602030504020204" pitchFamily="34" charset="0"/>
                <a:cs typeface="Arial" panose="020B0604020202020204" pitchFamily="34" charset="0"/>
              </a:defRPr>
            </a:lvl4pPr>
            <a:lvl5pPr marL="2286000" indent="-457200">
              <a:spcBef>
                <a:spcPts val="600"/>
              </a:spcBef>
              <a:buClr>
                <a:schemeClr val="bg1"/>
              </a:buClr>
              <a:buFont typeface="Wingdings" panose="05000000000000000000" pitchFamily="2" charset="2"/>
              <a:buChar char=""/>
              <a:defRPr sz="2000">
                <a:latin typeface="Lucida Sans" panose="020B0602030504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70641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200">
                <a:latin typeface="Lucida Sans" panose="020B060203050402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609600" y="1600205"/>
            <a:ext cx="5384800" cy="3809996"/>
          </a:xfrm>
        </p:spPr>
        <p:txBody>
          <a:bodyPr anchor="ctr"/>
          <a:lstStyle>
            <a:lvl1pPr>
              <a:defRPr sz="2000">
                <a:latin typeface="Lucida Sans" panose="020B0602030504020204" pitchFamily="34" charset="0"/>
                <a:cs typeface="Arial" panose="020B0604020202020204" pitchFamily="34" charset="0"/>
              </a:defRPr>
            </a:lvl1pPr>
            <a:lvl2pPr>
              <a:defRPr sz="2000">
                <a:latin typeface="Lucida Sans" panose="020B0602030504020204" pitchFamily="34" charset="0"/>
                <a:cs typeface="Arial" panose="020B0604020202020204" pitchFamily="34" charset="0"/>
              </a:defRPr>
            </a:lvl2pPr>
            <a:lvl3pPr>
              <a:defRPr sz="2000">
                <a:latin typeface="Lucida Sans" panose="020B0602030504020204" pitchFamily="34" charset="0"/>
                <a:cs typeface="Arial" panose="020B0604020202020204" pitchFamily="34" charset="0"/>
              </a:defRPr>
            </a:lvl3pPr>
            <a:lvl4pPr>
              <a:defRPr sz="2000">
                <a:latin typeface="Lucida Sans" panose="020B0602030504020204" pitchFamily="34" charset="0"/>
                <a:cs typeface="Arial" panose="020B0604020202020204" pitchFamily="34" charset="0"/>
              </a:defRPr>
            </a:lvl4pPr>
            <a:lvl5pPr>
              <a:defRPr sz="2000">
                <a:latin typeface="Lucida Sans" panose="020B0602030504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00205"/>
            <a:ext cx="5384800" cy="3809996"/>
          </a:xfrm>
        </p:spPr>
        <p:txBody>
          <a:bodyPr anchor="ctr"/>
          <a:lstStyle>
            <a:lvl1pPr>
              <a:defRPr sz="2000">
                <a:latin typeface="Lucida Sans" panose="020B0602030504020204" pitchFamily="34" charset="0"/>
                <a:cs typeface="Arial" panose="020B0604020202020204" pitchFamily="34" charset="0"/>
              </a:defRPr>
            </a:lvl1pPr>
            <a:lvl2pPr>
              <a:defRPr sz="2000">
                <a:latin typeface="Lucida Sans" panose="020B0602030504020204" pitchFamily="34" charset="0"/>
                <a:cs typeface="Arial" panose="020B0604020202020204" pitchFamily="34" charset="0"/>
              </a:defRPr>
            </a:lvl2pPr>
            <a:lvl3pPr>
              <a:defRPr sz="2000">
                <a:latin typeface="Lucida Sans" panose="020B0602030504020204" pitchFamily="34" charset="0"/>
                <a:cs typeface="Arial" panose="020B0604020202020204" pitchFamily="34" charset="0"/>
              </a:defRPr>
            </a:lvl3pPr>
            <a:lvl4pPr>
              <a:defRPr sz="2000">
                <a:latin typeface="Lucida Sans" panose="020B0602030504020204" pitchFamily="34" charset="0"/>
                <a:cs typeface="Arial" panose="020B0604020202020204" pitchFamily="34" charset="0"/>
              </a:defRPr>
            </a:lvl4pPr>
            <a:lvl5pPr>
              <a:defRPr sz="2000">
                <a:latin typeface="Lucida Sans" panose="020B0602030504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89482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Q&amp;A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3C8AA4-9B20-41B8-BFCC-E8E0AE12ED4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918C0A76-16C3-4F4E-8176-B8CF9D134A5C}"/>
              </a:ext>
            </a:extLst>
          </p:cNvPr>
          <p:cNvSpPr txBox="1"/>
          <p:nvPr/>
        </p:nvSpPr>
        <p:spPr>
          <a:xfrm>
            <a:off x="457200" y="6400801"/>
            <a:ext cx="2202847" cy="246221"/>
          </a:xfrm>
          <a:prstGeom prst="rect">
            <a:avLst/>
          </a:prstGeom>
          <a:noFill/>
        </p:spPr>
        <p:txBody>
          <a:bodyPr wrap="none" rtlCol="0" anchor="b">
            <a:spAutoFit/>
          </a:bodyPr>
          <a:lstStyle/>
          <a:p>
            <a:pPr algn="l"/>
            <a:r>
              <a:rPr lang="en-US" sz="1000" dirty="0">
                <a:solidFill>
                  <a:schemeClr val="bg1"/>
                </a:solidFill>
                <a:latin typeface="Lucida Sans" panose="020B0602030504020204" pitchFamily="34" charset="0"/>
                <a:cs typeface="Arial" panose="020B0604020202020204" pitchFamily="34" charset="0"/>
              </a:rPr>
              <a:t>©2023 Patient Safety Authority</a:t>
            </a:r>
          </a:p>
        </p:txBody>
      </p:sp>
      <p:pic>
        <p:nvPicPr>
          <p:cNvPr id="9" name="Picture 8">
            <a:extLst>
              <a:ext uri="{FF2B5EF4-FFF2-40B4-BE49-F238E27FC236}">
                <a16:creationId xmlns:a16="http://schemas.microsoft.com/office/drawing/2014/main" id="{DE4A7A5D-03C2-4BCE-9DBF-BCB270D200F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46922" y="5791200"/>
            <a:ext cx="2073637" cy="933136"/>
          </a:xfrm>
          <a:prstGeom prst="rect">
            <a:avLst/>
          </a:prstGeom>
        </p:spPr>
      </p:pic>
      <p:sp>
        <p:nvSpPr>
          <p:cNvPr id="10" name="TextBox 9">
            <a:extLst>
              <a:ext uri="{FF2B5EF4-FFF2-40B4-BE49-F238E27FC236}">
                <a16:creationId xmlns:a16="http://schemas.microsoft.com/office/drawing/2014/main" id="{5C3DAC51-917A-4F58-B660-E9822F320CA0}"/>
              </a:ext>
            </a:extLst>
          </p:cNvPr>
          <p:cNvSpPr txBox="1"/>
          <p:nvPr/>
        </p:nvSpPr>
        <p:spPr>
          <a:xfrm>
            <a:off x="1838632" y="1828800"/>
            <a:ext cx="8514736" cy="2554545"/>
          </a:xfrm>
          <a:prstGeom prst="rect">
            <a:avLst/>
          </a:prstGeom>
          <a:noFill/>
        </p:spPr>
        <p:txBody>
          <a:bodyPr wrap="square" rtlCol="0">
            <a:spAutoFit/>
          </a:bodyPr>
          <a:lstStyle/>
          <a:p>
            <a:pPr algn="ctr"/>
            <a:r>
              <a:rPr lang="en-US" sz="8000" b="1" dirty="0">
                <a:solidFill>
                  <a:schemeClr val="bg1"/>
                </a:solidFill>
                <a:latin typeface="Lucida Sans" panose="020B0602030504020204" pitchFamily="34" charset="0"/>
              </a:rPr>
              <a:t>What questions do you have?</a:t>
            </a:r>
          </a:p>
        </p:txBody>
      </p:sp>
      <p:sp>
        <p:nvSpPr>
          <p:cNvPr id="6" name="TextBox 5">
            <a:extLst>
              <a:ext uri="{FF2B5EF4-FFF2-40B4-BE49-F238E27FC236}">
                <a16:creationId xmlns:a16="http://schemas.microsoft.com/office/drawing/2014/main" id="{D2E83030-2F70-44FD-94BF-C12F08E540EC}"/>
              </a:ext>
            </a:extLst>
          </p:cNvPr>
          <p:cNvSpPr txBox="1"/>
          <p:nvPr/>
        </p:nvSpPr>
        <p:spPr>
          <a:xfrm>
            <a:off x="5925120" y="6400666"/>
            <a:ext cx="352982" cy="246221"/>
          </a:xfrm>
          <a:prstGeom prst="rect">
            <a:avLst/>
          </a:prstGeom>
          <a:noFill/>
        </p:spPr>
        <p:txBody>
          <a:bodyPr wrap="none" rtlCol="0" anchor="b">
            <a:spAutoFit/>
          </a:bodyPr>
          <a:lstStyle/>
          <a:p>
            <a:pPr algn="l"/>
            <a:fld id="{EBF6515B-D569-4BFE-95AE-6E3064F3FF5C}" type="slidenum">
              <a:rPr lang="en-US" sz="1000" smtClean="0">
                <a:solidFill>
                  <a:schemeClr val="bg1"/>
                </a:solidFill>
                <a:latin typeface="Lucida Sans" panose="020B0602030504020204" pitchFamily="34" charset="0"/>
                <a:cs typeface="Arial" panose="020B0604020202020204" pitchFamily="34" charset="0"/>
              </a:rPr>
              <a:pPr algn="l"/>
              <a:t>‹#›</a:t>
            </a:fld>
            <a:endParaRPr lang="en-US" sz="1000" dirty="0">
              <a:solidFill>
                <a:schemeClr val="bg1"/>
              </a:solidFill>
              <a:latin typeface="Lucida Sans" panose="020B0602030504020204" pitchFamily="34" charset="0"/>
              <a:cs typeface="Arial" panose="020B0604020202020204" pitchFamily="34" charset="0"/>
            </a:endParaRPr>
          </a:p>
        </p:txBody>
      </p:sp>
    </p:spTree>
    <p:extLst>
      <p:ext uri="{BB962C8B-B14F-4D97-AF65-F5344CB8AC3E}">
        <p14:creationId xmlns:p14="http://schemas.microsoft.com/office/powerpoint/2010/main" val="2001791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6.jpeg"/><Relationship Id="rId5" Type="http://schemas.openxmlformats.org/officeDocument/2006/relationships/theme" Target="../theme/theme2.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7.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image" Target="../media/image6.jpeg"/><Relationship Id="rId5" Type="http://schemas.openxmlformats.org/officeDocument/2006/relationships/theme" Target="../theme/theme3.xml"/><Relationship Id="rId4"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6.xml"/><Relationship Id="rId7" Type="http://schemas.openxmlformats.org/officeDocument/2006/relationships/theme" Target="../theme/theme4.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2.xml"/><Relationship Id="rId7" Type="http://schemas.openxmlformats.org/officeDocument/2006/relationships/image" Target="../media/image1.pn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theme" Target="../theme/theme5.xml"/><Relationship Id="rId5" Type="http://schemas.openxmlformats.org/officeDocument/2006/relationships/slideLayout" Target="../slideLayouts/slideLayout24.xml"/><Relationship Id="rId4"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pPr lvl="0"/>
            <a:r>
              <a:rPr lang="en-US" altLang="en-US"/>
              <a:t>Click to edit Master title style</a:t>
            </a:r>
            <a:endParaRPr lang="en-US" altLang="en-US" dirty="0"/>
          </a:p>
        </p:txBody>
      </p:sp>
      <p:sp>
        <p:nvSpPr>
          <p:cNvPr id="1027" name="Text Placeholder 2"/>
          <p:cNvSpPr>
            <a:spLocks noGrp="1"/>
          </p:cNvSpPr>
          <p:nvPr>
            <p:ph type="body" idx="1"/>
          </p:nvPr>
        </p:nvSpPr>
        <p:spPr bwMode="auto">
          <a:xfrm>
            <a:off x="609600" y="1600203"/>
            <a:ext cx="10972800" cy="387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10"/>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10058400" y="6018235"/>
            <a:ext cx="1784358" cy="802960"/>
          </a:xfrm>
          <a:prstGeom prst="rect">
            <a:avLst/>
          </a:prstGeom>
        </p:spPr>
      </p:pic>
      <p:sp>
        <p:nvSpPr>
          <p:cNvPr id="21" name="TextBox 20"/>
          <p:cNvSpPr txBox="1"/>
          <p:nvPr userDrawn="1"/>
        </p:nvSpPr>
        <p:spPr>
          <a:xfrm>
            <a:off x="457200" y="6400801"/>
            <a:ext cx="2202847" cy="246221"/>
          </a:xfrm>
          <a:prstGeom prst="rect">
            <a:avLst/>
          </a:prstGeom>
          <a:noFill/>
        </p:spPr>
        <p:txBody>
          <a:bodyPr wrap="none" rtlCol="0" anchor="b">
            <a:spAutoFit/>
          </a:bodyPr>
          <a:lstStyle/>
          <a:p>
            <a:pPr algn="l"/>
            <a:r>
              <a:rPr lang="en-US" sz="1000" dirty="0">
                <a:solidFill>
                  <a:srgbClr val="425563"/>
                </a:solidFill>
                <a:latin typeface="Lucida Sans" panose="020B0602030504020204" pitchFamily="34" charset="0"/>
                <a:cs typeface="Arial" panose="020B0604020202020204" pitchFamily="34" charset="0"/>
              </a:rPr>
              <a:t>©2023 Patient Safety Authority</a:t>
            </a:r>
          </a:p>
        </p:txBody>
      </p:sp>
      <p:sp>
        <p:nvSpPr>
          <p:cNvPr id="6" name="TextBox 5">
            <a:extLst>
              <a:ext uri="{FF2B5EF4-FFF2-40B4-BE49-F238E27FC236}">
                <a16:creationId xmlns:a16="http://schemas.microsoft.com/office/drawing/2014/main" id="{4E722751-4B68-4597-A9B3-B10D887E1B5D}"/>
              </a:ext>
            </a:extLst>
          </p:cNvPr>
          <p:cNvSpPr txBox="1"/>
          <p:nvPr userDrawn="1"/>
        </p:nvSpPr>
        <p:spPr>
          <a:xfrm>
            <a:off x="5925120" y="6400666"/>
            <a:ext cx="352982" cy="246221"/>
          </a:xfrm>
          <a:prstGeom prst="rect">
            <a:avLst/>
          </a:prstGeom>
          <a:noFill/>
        </p:spPr>
        <p:txBody>
          <a:bodyPr wrap="none" rtlCol="0" anchor="b">
            <a:spAutoFit/>
          </a:bodyPr>
          <a:lstStyle/>
          <a:p>
            <a:pPr algn="l"/>
            <a:fld id="{EBF6515B-D569-4BFE-95AE-6E3064F3FF5C}" type="slidenum">
              <a:rPr lang="en-US" sz="1000" smtClean="0">
                <a:solidFill>
                  <a:srgbClr val="425563"/>
                </a:solidFill>
                <a:latin typeface="Lucida Sans" panose="020B0602030504020204" pitchFamily="34" charset="0"/>
                <a:cs typeface="Arial" panose="020B0604020202020204" pitchFamily="34" charset="0"/>
              </a:rPr>
              <a:pPr algn="l"/>
              <a:t>‹#›</a:t>
            </a:fld>
            <a:endParaRPr lang="en-US" sz="1000" dirty="0">
              <a:solidFill>
                <a:srgbClr val="425563"/>
              </a:solidFill>
              <a:latin typeface="Lucida Sans" panose="020B0602030504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12" r:id="rId1"/>
    <p:sldLayoutId id="2147483729" r:id="rId2"/>
    <p:sldLayoutId id="2147483710" r:id="rId3"/>
    <p:sldLayoutId id="2147483737" r:id="rId4"/>
    <p:sldLayoutId id="2147483726" r:id="rId5"/>
  </p:sldLayoutIdLst>
  <p:hf hdr="0" dt="0"/>
  <p:txStyles>
    <p:titleStyle>
      <a:lvl1pPr algn="l" rtl="0" eaLnBrk="1" fontAlgn="base" hangingPunct="1">
        <a:spcBef>
          <a:spcPct val="0"/>
        </a:spcBef>
        <a:spcAft>
          <a:spcPct val="0"/>
        </a:spcAft>
        <a:defRPr sz="3200" b="1" kern="1200">
          <a:solidFill>
            <a:srgbClr val="425563"/>
          </a:solidFill>
          <a:latin typeface="Lucida Sans" panose="020B0602030504020204" pitchFamily="34" charset="0"/>
          <a:ea typeface="+mj-ea"/>
          <a:cs typeface="Arial" panose="020B0604020202020204" pitchFamily="34" charset="0"/>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p:titleStyle>
    <p:bodyStyle>
      <a:lvl1pPr marL="342900" indent="-342900" algn="l" rtl="0" eaLnBrk="1" fontAlgn="base" hangingPunct="1">
        <a:spcBef>
          <a:spcPts val="1200"/>
        </a:spcBef>
        <a:spcAft>
          <a:spcPct val="0"/>
        </a:spcAft>
        <a:buClr>
          <a:srgbClr val="415765"/>
        </a:buClr>
        <a:buFont typeface="Wingdings" panose="05000000000000000000" pitchFamily="2" charset="2"/>
        <a:buChar char="§"/>
        <a:defRPr sz="2000" kern="1200">
          <a:solidFill>
            <a:schemeClr val="tx1"/>
          </a:solidFill>
          <a:latin typeface="Lucida Sans" panose="020B0602030504020204" pitchFamily="34" charset="0"/>
          <a:ea typeface="+mn-ea"/>
          <a:cs typeface="Arial" panose="020B0604020202020204" pitchFamily="34" charset="0"/>
        </a:defRPr>
      </a:lvl1pPr>
      <a:lvl2pPr marL="742950" indent="-285750" algn="l" rtl="0" eaLnBrk="1" fontAlgn="base" hangingPunct="1">
        <a:spcBef>
          <a:spcPts val="600"/>
        </a:spcBef>
        <a:spcAft>
          <a:spcPct val="0"/>
        </a:spcAft>
        <a:buClr>
          <a:srgbClr val="415765"/>
        </a:buClr>
        <a:buFont typeface="Arial" panose="020B0604020202020204" pitchFamily="34" charset="0"/>
        <a:buChar char="–"/>
        <a:defRPr sz="2000" kern="1200">
          <a:solidFill>
            <a:schemeClr val="tx1"/>
          </a:solidFill>
          <a:latin typeface="Lucida Sans" panose="020B0602030504020204" pitchFamily="34" charset="0"/>
          <a:ea typeface="+mn-ea"/>
          <a:cs typeface="Arial" panose="020B0604020202020204" pitchFamily="34" charset="0"/>
        </a:defRPr>
      </a:lvl2pPr>
      <a:lvl3pPr marL="1143000" indent="-228600" algn="l" rtl="0" eaLnBrk="1" fontAlgn="base" hangingPunct="1">
        <a:spcBef>
          <a:spcPts val="600"/>
        </a:spcBef>
        <a:spcAft>
          <a:spcPct val="0"/>
        </a:spcAft>
        <a:buClr>
          <a:srgbClr val="415765"/>
        </a:buClr>
        <a:buFont typeface="Arial" panose="020B0604020202020204" pitchFamily="34" charset="0"/>
        <a:buChar char="•"/>
        <a:defRPr sz="2000" kern="1200">
          <a:solidFill>
            <a:schemeClr val="tx1"/>
          </a:solidFill>
          <a:latin typeface="Lucida Sans" panose="020B0602030504020204" pitchFamily="34" charset="0"/>
          <a:ea typeface="+mn-ea"/>
          <a:cs typeface="Arial" panose="020B0604020202020204" pitchFamily="34" charset="0"/>
        </a:defRPr>
      </a:lvl3pPr>
      <a:lvl4pPr marL="1600200" indent="-228600" algn="l" rtl="0" eaLnBrk="1" fontAlgn="base" hangingPunct="1">
        <a:spcBef>
          <a:spcPts val="600"/>
        </a:spcBef>
        <a:spcAft>
          <a:spcPct val="0"/>
        </a:spcAft>
        <a:buClr>
          <a:srgbClr val="415765"/>
        </a:buClr>
        <a:buSzPct val="80000"/>
        <a:buFont typeface="Wingdings 3" panose="05040102010807070707" pitchFamily="18" charset="2"/>
        <a:buChar char="}"/>
        <a:defRPr sz="2000" kern="1200">
          <a:solidFill>
            <a:schemeClr val="tx1"/>
          </a:solidFill>
          <a:latin typeface="Lucida Sans" panose="020B0602030504020204" pitchFamily="34" charset="0"/>
          <a:ea typeface="+mn-ea"/>
          <a:cs typeface="Arial" panose="020B0604020202020204" pitchFamily="34" charset="0"/>
        </a:defRPr>
      </a:lvl4pPr>
      <a:lvl5pPr marL="2286000" indent="-457200" algn="l" rtl="0" eaLnBrk="1" fontAlgn="base" hangingPunct="1">
        <a:spcBef>
          <a:spcPts val="600"/>
        </a:spcBef>
        <a:spcAft>
          <a:spcPct val="0"/>
        </a:spcAft>
        <a:buClr>
          <a:srgbClr val="415765"/>
        </a:buClr>
        <a:buFont typeface="Wingdings" panose="05000000000000000000" pitchFamily="2" charset="2"/>
        <a:buChar char="w"/>
        <a:defRPr sz="2000" kern="1200">
          <a:solidFill>
            <a:schemeClr val="tx1"/>
          </a:solidFill>
          <a:latin typeface="Lucida Sans" panose="020B0602030504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3FE5FE9-C89C-48EF-AB7A-A3A6B5EBE08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1" name="TextBox 20"/>
          <p:cNvSpPr txBox="1"/>
          <p:nvPr/>
        </p:nvSpPr>
        <p:spPr>
          <a:xfrm>
            <a:off x="457200" y="6400801"/>
            <a:ext cx="2957861" cy="246221"/>
          </a:xfrm>
          <a:prstGeom prst="rect">
            <a:avLst/>
          </a:prstGeom>
          <a:noFill/>
        </p:spPr>
        <p:txBody>
          <a:bodyPr wrap="none" rtlCol="0" anchor="b">
            <a:spAutoFit/>
          </a:bodyPr>
          <a:lstStyle/>
          <a:p>
            <a:pPr algn="l"/>
            <a:r>
              <a:rPr lang="en-US" sz="1000" dirty="0">
                <a:solidFill>
                  <a:srgbClr val="425563"/>
                </a:solidFill>
                <a:latin typeface="Lucida Sans" panose="020B0602030504020204" pitchFamily="34" charset="0"/>
                <a:cs typeface="Arial" panose="020B0604020202020204" pitchFamily="34" charset="0"/>
              </a:rPr>
              <a:t>©2019 Pennsylvania Patient Safety Authority</a:t>
            </a:r>
          </a:p>
        </p:txBody>
      </p:sp>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pPr lvl="0"/>
            <a:r>
              <a:rPr lang="en-US" altLang="en-US"/>
              <a:t>Click to edit Master title style</a:t>
            </a:r>
            <a:endParaRPr lang="en-US" altLang="en-US" dirty="0"/>
          </a:p>
        </p:txBody>
      </p:sp>
      <p:sp>
        <p:nvSpPr>
          <p:cNvPr id="1027" name="Text Placeholder 2"/>
          <p:cNvSpPr>
            <a:spLocks noGrp="1"/>
          </p:cNvSpPr>
          <p:nvPr>
            <p:ph type="body" idx="1"/>
          </p:nvPr>
        </p:nvSpPr>
        <p:spPr bwMode="auto">
          <a:xfrm>
            <a:off x="609600" y="1600203"/>
            <a:ext cx="10972800" cy="387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Box 12">
            <a:extLst>
              <a:ext uri="{FF2B5EF4-FFF2-40B4-BE49-F238E27FC236}">
                <a16:creationId xmlns:a16="http://schemas.microsoft.com/office/drawing/2014/main" id="{32BD484C-1D61-46F5-811B-A2635210343B}"/>
              </a:ext>
            </a:extLst>
          </p:cNvPr>
          <p:cNvSpPr txBox="1"/>
          <p:nvPr/>
        </p:nvSpPr>
        <p:spPr>
          <a:xfrm>
            <a:off x="457200" y="6400801"/>
            <a:ext cx="2202847" cy="246221"/>
          </a:xfrm>
          <a:prstGeom prst="rect">
            <a:avLst/>
          </a:prstGeom>
          <a:noFill/>
        </p:spPr>
        <p:txBody>
          <a:bodyPr wrap="none" rtlCol="0" anchor="b">
            <a:spAutoFit/>
          </a:bodyPr>
          <a:lstStyle/>
          <a:p>
            <a:pPr algn="l"/>
            <a:r>
              <a:rPr lang="en-US" sz="1000" dirty="0">
                <a:solidFill>
                  <a:schemeClr val="bg1"/>
                </a:solidFill>
                <a:latin typeface="Lucida Sans" panose="020B0602030504020204" pitchFamily="34" charset="0"/>
                <a:cs typeface="Arial" panose="020B0604020202020204" pitchFamily="34" charset="0"/>
              </a:rPr>
              <a:t>©2023 Patient Safety Authority</a:t>
            </a:r>
          </a:p>
        </p:txBody>
      </p:sp>
      <p:pic>
        <p:nvPicPr>
          <p:cNvPr id="14" name="Picture 13">
            <a:extLst>
              <a:ext uri="{FF2B5EF4-FFF2-40B4-BE49-F238E27FC236}">
                <a16:creationId xmlns:a16="http://schemas.microsoft.com/office/drawing/2014/main" id="{DEAE2DE7-E1FA-4AAF-952A-51E904C75BF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946922" y="5791200"/>
            <a:ext cx="2073637" cy="933136"/>
          </a:xfrm>
          <a:prstGeom prst="rect">
            <a:avLst/>
          </a:prstGeom>
        </p:spPr>
      </p:pic>
      <p:sp>
        <p:nvSpPr>
          <p:cNvPr id="15" name="TextBox 14">
            <a:extLst>
              <a:ext uri="{FF2B5EF4-FFF2-40B4-BE49-F238E27FC236}">
                <a16:creationId xmlns:a16="http://schemas.microsoft.com/office/drawing/2014/main" id="{3AFB129F-FB49-4DDE-85F7-DA1BF49F1DAA}"/>
              </a:ext>
            </a:extLst>
          </p:cNvPr>
          <p:cNvSpPr txBox="1"/>
          <p:nvPr/>
        </p:nvSpPr>
        <p:spPr>
          <a:xfrm>
            <a:off x="5925120" y="6400666"/>
            <a:ext cx="352982" cy="246221"/>
          </a:xfrm>
          <a:prstGeom prst="rect">
            <a:avLst/>
          </a:prstGeom>
          <a:noFill/>
        </p:spPr>
        <p:txBody>
          <a:bodyPr wrap="none" rtlCol="0" anchor="b">
            <a:spAutoFit/>
          </a:bodyPr>
          <a:lstStyle/>
          <a:p>
            <a:pPr algn="l"/>
            <a:fld id="{EBF6515B-D569-4BFE-95AE-6E3064F3FF5C}" type="slidenum">
              <a:rPr lang="en-US" sz="1000" smtClean="0">
                <a:solidFill>
                  <a:schemeClr val="bg1"/>
                </a:solidFill>
                <a:latin typeface="Lucida Sans" panose="020B0602030504020204" pitchFamily="34" charset="0"/>
                <a:cs typeface="Arial" panose="020B0604020202020204" pitchFamily="34" charset="0"/>
              </a:rPr>
              <a:pPr algn="l"/>
              <a:t>‹#›</a:t>
            </a:fld>
            <a:endParaRPr lang="en-US" sz="1000" dirty="0">
              <a:solidFill>
                <a:schemeClr val="bg1"/>
              </a:solidFill>
              <a:latin typeface="Lucida Sans" panose="020B0602030504020204" pitchFamily="34" charset="0"/>
              <a:cs typeface="Arial" panose="020B0604020202020204" pitchFamily="34" charset="0"/>
            </a:endParaRPr>
          </a:p>
        </p:txBody>
      </p:sp>
    </p:spTree>
    <p:extLst>
      <p:ext uri="{BB962C8B-B14F-4D97-AF65-F5344CB8AC3E}">
        <p14:creationId xmlns:p14="http://schemas.microsoft.com/office/powerpoint/2010/main" val="2126037747"/>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Lst>
  <p:txStyles>
    <p:titleStyle>
      <a:lvl1pPr algn="l" rtl="0" eaLnBrk="1" fontAlgn="base" hangingPunct="1">
        <a:spcBef>
          <a:spcPct val="0"/>
        </a:spcBef>
        <a:spcAft>
          <a:spcPct val="0"/>
        </a:spcAft>
        <a:defRPr sz="3200" b="1" kern="1200">
          <a:solidFill>
            <a:schemeClr val="bg1"/>
          </a:solidFill>
          <a:latin typeface="Lucida Sans" panose="020B0602030504020204" pitchFamily="34" charset="0"/>
          <a:ea typeface="+mj-ea"/>
          <a:cs typeface="Arial" panose="020B0604020202020204" pitchFamily="34" charset="0"/>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p:titleStyle>
    <p:bodyStyle>
      <a:lvl1pPr marL="342900" indent="-342900" algn="l" rtl="0" eaLnBrk="1" fontAlgn="base" hangingPunct="1">
        <a:spcBef>
          <a:spcPts val="1200"/>
        </a:spcBef>
        <a:spcAft>
          <a:spcPct val="0"/>
        </a:spcAft>
        <a:buClr>
          <a:schemeClr val="bg1"/>
        </a:buClr>
        <a:buFont typeface="Wingdings" panose="05000000000000000000" pitchFamily="2" charset="2"/>
        <a:buChar char="§"/>
        <a:defRPr sz="2000" kern="1200">
          <a:solidFill>
            <a:schemeClr val="bg1"/>
          </a:solidFill>
          <a:latin typeface="Lucida Sans" panose="020B0602030504020204" pitchFamily="34" charset="0"/>
          <a:ea typeface="+mn-ea"/>
          <a:cs typeface="Arial" panose="020B0604020202020204" pitchFamily="34" charset="0"/>
        </a:defRPr>
      </a:lvl1pPr>
      <a:lvl2pPr marL="742950" indent="-285750" algn="l" rtl="0" eaLnBrk="1" fontAlgn="base" hangingPunct="1">
        <a:spcBef>
          <a:spcPts val="600"/>
        </a:spcBef>
        <a:spcAft>
          <a:spcPct val="0"/>
        </a:spcAft>
        <a:buClr>
          <a:schemeClr val="bg1"/>
        </a:buClr>
        <a:buFont typeface="Arial" panose="020B0604020202020204" pitchFamily="34" charset="0"/>
        <a:buChar char="–"/>
        <a:defRPr sz="2000" kern="1200">
          <a:solidFill>
            <a:schemeClr val="bg1"/>
          </a:solidFill>
          <a:latin typeface="Lucida Sans" panose="020B0602030504020204" pitchFamily="34" charset="0"/>
          <a:ea typeface="+mn-ea"/>
          <a:cs typeface="Arial" panose="020B0604020202020204" pitchFamily="34" charset="0"/>
        </a:defRPr>
      </a:lvl2pPr>
      <a:lvl3pPr marL="1143000" indent="-228600" algn="l" rtl="0" eaLnBrk="1" fontAlgn="base" hangingPunct="1">
        <a:spcBef>
          <a:spcPts val="600"/>
        </a:spcBef>
        <a:spcAft>
          <a:spcPct val="0"/>
        </a:spcAft>
        <a:buClr>
          <a:schemeClr val="bg1"/>
        </a:buClr>
        <a:buFont typeface="Arial" panose="020B0604020202020204" pitchFamily="34" charset="0"/>
        <a:buChar char="•"/>
        <a:defRPr sz="2000" kern="1200">
          <a:solidFill>
            <a:schemeClr val="bg1"/>
          </a:solidFill>
          <a:latin typeface="Lucida Sans" panose="020B0602030504020204" pitchFamily="34" charset="0"/>
          <a:ea typeface="+mn-ea"/>
          <a:cs typeface="Arial" panose="020B0604020202020204" pitchFamily="34" charset="0"/>
        </a:defRPr>
      </a:lvl3pPr>
      <a:lvl4pPr marL="1600200" indent="-228600" algn="l" rtl="0" eaLnBrk="1" fontAlgn="base" hangingPunct="1">
        <a:spcBef>
          <a:spcPts val="600"/>
        </a:spcBef>
        <a:spcAft>
          <a:spcPct val="0"/>
        </a:spcAft>
        <a:buClr>
          <a:schemeClr val="bg1"/>
        </a:buClr>
        <a:buSzPct val="80000"/>
        <a:buFont typeface="Wingdings 3" panose="05040102010807070707" pitchFamily="18" charset="2"/>
        <a:buChar char="}"/>
        <a:defRPr sz="2000" kern="1200">
          <a:solidFill>
            <a:schemeClr val="bg1"/>
          </a:solidFill>
          <a:latin typeface="Lucida Sans" panose="020B0602030504020204" pitchFamily="34" charset="0"/>
          <a:ea typeface="+mn-ea"/>
          <a:cs typeface="Arial" panose="020B0604020202020204" pitchFamily="34" charset="0"/>
        </a:defRPr>
      </a:lvl4pPr>
      <a:lvl5pPr marL="2286000" indent="-457200" algn="l" rtl="0" eaLnBrk="1" fontAlgn="base" hangingPunct="1">
        <a:spcBef>
          <a:spcPts val="600"/>
        </a:spcBef>
        <a:spcAft>
          <a:spcPct val="0"/>
        </a:spcAft>
        <a:buClr>
          <a:schemeClr val="bg1"/>
        </a:buClr>
        <a:buFont typeface="Wingdings" panose="05000000000000000000" pitchFamily="2" charset="2"/>
        <a:buChar char="w"/>
        <a:defRPr sz="2000" kern="1200">
          <a:solidFill>
            <a:schemeClr val="bg1"/>
          </a:solidFill>
          <a:latin typeface="Lucida Sans" panose="020B0602030504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3FE5FE9-C89C-48EF-AB7A-A3A6B5EBE08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1" name="TextBox 20"/>
          <p:cNvSpPr txBox="1"/>
          <p:nvPr/>
        </p:nvSpPr>
        <p:spPr>
          <a:xfrm>
            <a:off x="457200" y="6400801"/>
            <a:ext cx="2957861" cy="246221"/>
          </a:xfrm>
          <a:prstGeom prst="rect">
            <a:avLst/>
          </a:prstGeom>
          <a:noFill/>
        </p:spPr>
        <p:txBody>
          <a:bodyPr wrap="none" rtlCol="0" anchor="b">
            <a:spAutoFit/>
          </a:bodyPr>
          <a:lstStyle/>
          <a:p>
            <a:pPr algn="l"/>
            <a:r>
              <a:rPr lang="en-US" sz="1000" dirty="0">
                <a:solidFill>
                  <a:srgbClr val="425563"/>
                </a:solidFill>
                <a:latin typeface="Lucida Sans" panose="020B0602030504020204" pitchFamily="34" charset="0"/>
                <a:cs typeface="Arial" panose="020B0604020202020204" pitchFamily="34" charset="0"/>
              </a:rPr>
              <a:t>©2019 Pennsylvania Patient Safety Authority</a:t>
            </a:r>
          </a:p>
        </p:txBody>
      </p:sp>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pPr lvl="0"/>
            <a:r>
              <a:rPr lang="en-US" altLang="en-US"/>
              <a:t>Click to edit Master title style</a:t>
            </a:r>
            <a:endParaRPr lang="en-US" altLang="en-US" dirty="0"/>
          </a:p>
        </p:txBody>
      </p:sp>
      <p:sp>
        <p:nvSpPr>
          <p:cNvPr id="1027" name="Text Placeholder 2"/>
          <p:cNvSpPr>
            <a:spLocks noGrp="1"/>
          </p:cNvSpPr>
          <p:nvPr>
            <p:ph type="body" idx="1"/>
          </p:nvPr>
        </p:nvSpPr>
        <p:spPr bwMode="auto">
          <a:xfrm>
            <a:off x="609600" y="1600203"/>
            <a:ext cx="10972800" cy="387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Box 12">
            <a:extLst>
              <a:ext uri="{FF2B5EF4-FFF2-40B4-BE49-F238E27FC236}">
                <a16:creationId xmlns:a16="http://schemas.microsoft.com/office/drawing/2014/main" id="{32BD484C-1D61-46F5-811B-A2635210343B}"/>
              </a:ext>
            </a:extLst>
          </p:cNvPr>
          <p:cNvSpPr txBox="1"/>
          <p:nvPr/>
        </p:nvSpPr>
        <p:spPr>
          <a:xfrm>
            <a:off x="457200" y="6400801"/>
            <a:ext cx="2202847" cy="246221"/>
          </a:xfrm>
          <a:prstGeom prst="rect">
            <a:avLst/>
          </a:prstGeom>
          <a:noFill/>
        </p:spPr>
        <p:txBody>
          <a:bodyPr wrap="none" rtlCol="0" anchor="b">
            <a:spAutoFit/>
          </a:bodyPr>
          <a:lstStyle/>
          <a:p>
            <a:pPr algn="l"/>
            <a:r>
              <a:rPr lang="en-US" sz="1000" dirty="0">
                <a:solidFill>
                  <a:schemeClr val="bg1"/>
                </a:solidFill>
                <a:latin typeface="Lucida Sans" panose="020B0602030504020204" pitchFamily="34" charset="0"/>
                <a:cs typeface="Arial" panose="020B0604020202020204" pitchFamily="34" charset="0"/>
              </a:rPr>
              <a:t>©2024 Patient Safety Authority</a:t>
            </a:r>
          </a:p>
        </p:txBody>
      </p:sp>
      <p:pic>
        <p:nvPicPr>
          <p:cNvPr id="14" name="Picture 13">
            <a:extLst>
              <a:ext uri="{FF2B5EF4-FFF2-40B4-BE49-F238E27FC236}">
                <a16:creationId xmlns:a16="http://schemas.microsoft.com/office/drawing/2014/main" id="{DEAE2DE7-E1FA-4AAF-952A-51E904C75BF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946922" y="5791200"/>
            <a:ext cx="2073637" cy="933136"/>
          </a:xfrm>
          <a:prstGeom prst="rect">
            <a:avLst/>
          </a:prstGeom>
        </p:spPr>
      </p:pic>
      <p:sp>
        <p:nvSpPr>
          <p:cNvPr id="15" name="TextBox 14">
            <a:extLst>
              <a:ext uri="{FF2B5EF4-FFF2-40B4-BE49-F238E27FC236}">
                <a16:creationId xmlns:a16="http://schemas.microsoft.com/office/drawing/2014/main" id="{3AFB129F-FB49-4DDE-85F7-DA1BF49F1DAA}"/>
              </a:ext>
            </a:extLst>
          </p:cNvPr>
          <p:cNvSpPr txBox="1"/>
          <p:nvPr/>
        </p:nvSpPr>
        <p:spPr>
          <a:xfrm>
            <a:off x="5925120" y="6400666"/>
            <a:ext cx="352982" cy="246221"/>
          </a:xfrm>
          <a:prstGeom prst="rect">
            <a:avLst/>
          </a:prstGeom>
          <a:noFill/>
        </p:spPr>
        <p:txBody>
          <a:bodyPr wrap="none" rtlCol="0" anchor="b">
            <a:spAutoFit/>
          </a:bodyPr>
          <a:lstStyle/>
          <a:p>
            <a:pPr algn="l"/>
            <a:fld id="{EBF6515B-D569-4BFE-95AE-6E3064F3FF5C}" type="slidenum">
              <a:rPr lang="en-US" sz="1000" smtClean="0">
                <a:solidFill>
                  <a:schemeClr val="bg1"/>
                </a:solidFill>
                <a:latin typeface="Lucida Sans" panose="020B0602030504020204" pitchFamily="34" charset="0"/>
                <a:cs typeface="Arial" panose="020B0604020202020204" pitchFamily="34" charset="0"/>
              </a:rPr>
              <a:pPr algn="l"/>
              <a:t>‹#›</a:t>
            </a:fld>
            <a:endParaRPr lang="en-US" sz="1000" dirty="0">
              <a:solidFill>
                <a:schemeClr val="bg1"/>
              </a:solidFill>
              <a:latin typeface="Lucida Sans" panose="020B0602030504020204" pitchFamily="34" charset="0"/>
              <a:cs typeface="Arial" panose="020B0604020202020204" pitchFamily="34" charset="0"/>
            </a:endParaRPr>
          </a:p>
        </p:txBody>
      </p:sp>
    </p:spTree>
    <p:extLst>
      <p:ext uri="{BB962C8B-B14F-4D97-AF65-F5344CB8AC3E}">
        <p14:creationId xmlns:p14="http://schemas.microsoft.com/office/powerpoint/2010/main" val="1638319851"/>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Lst>
  <p:txStyles>
    <p:titleStyle>
      <a:lvl1pPr algn="l" rtl="0" eaLnBrk="1" fontAlgn="base" hangingPunct="1">
        <a:spcBef>
          <a:spcPct val="0"/>
        </a:spcBef>
        <a:spcAft>
          <a:spcPct val="0"/>
        </a:spcAft>
        <a:defRPr sz="3200" b="1" kern="1200">
          <a:solidFill>
            <a:schemeClr val="bg1"/>
          </a:solidFill>
          <a:latin typeface="Lucida Sans" panose="020B0602030504020204" pitchFamily="34" charset="0"/>
          <a:ea typeface="+mj-ea"/>
          <a:cs typeface="Arial" panose="020B0604020202020204" pitchFamily="34" charset="0"/>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p:titleStyle>
    <p:bodyStyle>
      <a:lvl1pPr marL="342900" indent="-342900" algn="l" rtl="0" eaLnBrk="1" fontAlgn="base" hangingPunct="1">
        <a:spcBef>
          <a:spcPts val="1200"/>
        </a:spcBef>
        <a:spcAft>
          <a:spcPct val="0"/>
        </a:spcAft>
        <a:buClr>
          <a:schemeClr val="bg1"/>
        </a:buClr>
        <a:buFont typeface="Wingdings" panose="05000000000000000000" pitchFamily="2" charset="2"/>
        <a:buChar char="§"/>
        <a:defRPr sz="2000" kern="1200">
          <a:solidFill>
            <a:schemeClr val="bg1"/>
          </a:solidFill>
          <a:latin typeface="Lucida Sans" panose="020B0602030504020204" pitchFamily="34" charset="0"/>
          <a:ea typeface="+mn-ea"/>
          <a:cs typeface="Arial" panose="020B0604020202020204" pitchFamily="34" charset="0"/>
        </a:defRPr>
      </a:lvl1pPr>
      <a:lvl2pPr marL="742950" indent="-285750" algn="l" rtl="0" eaLnBrk="1" fontAlgn="base" hangingPunct="1">
        <a:spcBef>
          <a:spcPts val="600"/>
        </a:spcBef>
        <a:spcAft>
          <a:spcPct val="0"/>
        </a:spcAft>
        <a:buClr>
          <a:schemeClr val="bg1"/>
        </a:buClr>
        <a:buFont typeface="Arial" panose="020B0604020202020204" pitchFamily="34" charset="0"/>
        <a:buChar char="–"/>
        <a:defRPr sz="2000" kern="1200">
          <a:solidFill>
            <a:schemeClr val="bg1"/>
          </a:solidFill>
          <a:latin typeface="Lucida Sans" panose="020B0602030504020204" pitchFamily="34" charset="0"/>
          <a:ea typeface="+mn-ea"/>
          <a:cs typeface="Arial" panose="020B0604020202020204" pitchFamily="34" charset="0"/>
        </a:defRPr>
      </a:lvl2pPr>
      <a:lvl3pPr marL="1143000" indent="-228600" algn="l" rtl="0" eaLnBrk="1" fontAlgn="base" hangingPunct="1">
        <a:spcBef>
          <a:spcPts val="600"/>
        </a:spcBef>
        <a:spcAft>
          <a:spcPct val="0"/>
        </a:spcAft>
        <a:buClr>
          <a:schemeClr val="bg1"/>
        </a:buClr>
        <a:buFont typeface="Arial" panose="020B0604020202020204" pitchFamily="34" charset="0"/>
        <a:buChar char="•"/>
        <a:defRPr sz="2000" kern="1200">
          <a:solidFill>
            <a:schemeClr val="bg1"/>
          </a:solidFill>
          <a:latin typeface="Lucida Sans" panose="020B0602030504020204" pitchFamily="34" charset="0"/>
          <a:ea typeface="+mn-ea"/>
          <a:cs typeface="Arial" panose="020B0604020202020204" pitchFamily="34" charset="0"/>
        </a:defRPr>
      </a:lvl3pPr>
      <a:lvl4pPr marL="1600200" indent="-228600" algn="l" rtl="0" eaLnBrk="1" fontAlgn="base" hangingPunct="1">
        <a:spcBef>
          <a:spcPts val="600"/>
        </a:spcBef>
        <a:spcAft>
          <a:spcPct val="0"/>
        </a:spcAft>
        <a:buClr>
          <a:schemeClr val="bg1"/>
        </a:buClr>
        <a:buSzPct val="80000"/>
        <a:buFont typeface="Wingdings 3" panose="05040102010807070707" pitchFamily="18" charset="2"/>
        <a:buChar char="}"/>
        <a:defRPr sz="2000" kern="1200">
          <a:solidFill>
            <a:schemeClr val="bg1"/>
          </a:solidFill>
          <a:latin typeface="Lucida Sans" panose="020B0602030504020204" pitchFamily="34" charset="0"/>
          <a:ea typeface="+mn-ea"/>
          <a:cs typeface="Arial" panose="020B0604020202020204" pitchFamily="34" charset="0"/>
        </a:defRPr>
      </a:lvl4pPr>
      <a:lvl5pPr marL="2286000" indent="-457200" algn="l" rtl="0" eaLnBrk="1" fontAlgn="base" hangingPunct="1">
        <a:spcBef>
          <a:spcPts val="600"/>
        </a:spcBef>
        <a:spcAft>
          <a:spcPct val="0"/>
        </a:spcAft>
        <a:buClr>
          <a:schemeClr val="bg1"/>
        </a:buClr>
        <a:buFont typeface="Wingdings" panose="05000000000000000000" pitchFamily="2" charset="2"/>
        <a:buChar char="w"/>
        <a:defRPr sz="2000" kern="1200">
          <a:solidFill>
            <a:schemeClr val="bg1"/>
          </a:solidFill>
          <a:latin typeface="Lucida Sans" panose="020B0602030504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pPr lvl="0"/>
            <a:r>
              <a:rPr lang="en-US" altLang="en-US"/>
              <a:t>Click to edit Master title style</a:t>
            </a:r>
            <a:endParaRPr lang="en-US" altLang="en-US" dirty="0"/>
          </a:p>
        </p:txBody>
      </p:sp>
      <p:sp>
        <p:nvSpPr>
          <p:cNvPr id="1027" name="Text Placeholder 2"/>
          <p:cNvSpPr>
            <a:spLocks noGrp="1"/>
          </p:cNvSpPr>
          <p:nvPr>
            <p:ph type="body" idx="1"/>
          </p:nvPr>
        </p:nvSpPr>
        <p:spPr bwMode="auto">
          <a:xfrm>
            <a:off x="609600" y="1600203"/>
            <a:ext cx="10972800" cy="387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10"/>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10058400" y="6018235"/>
            <a:ext cx="1784358" cy="802960"/>
          </a:xfrm>
          <a:prstGeom prst="rect">
            <a:avLst/>
          </a:prstGeom>
        </p:spPr>
      </p:pic>
      <p:sp>
        <p:nvSpPr>
          <p:cNvPr id="21" name="TextBox 20"/>
          <p:cNvSpPr txBox="1"/>
          <p:nvPr userDrawn="1"/>
        </p:nvSpPr>
        <p:spPr>
          <a:xfrm>
            <a:off x="457200" y="6400801"/>
            <a:ext cx="2202847" cy="246221"/>
          </a:xfrm>
          <a:prstGeom prst="rect">
            <a:avLst/>
          </a:prstGeom>
          <a:noFill/>
        </p:spPr>
        <p:txBody>
          <a:bodyPr wrap="none" rtlCol="0" anchor="b">
            <a:spAutoFit/>
          </a:bodyPr>
          <a:lstStyle/>
          <a:p>
            <a:pPr algn="l"/>
            <a:r>
              <a:rPr lang="en-US" sz="1000" dirty="0">
                <a:solidFill>
                  <a:srgbClr val="425563"/>
                </a:solidFill>
                <a:latin typeface="Lucida Sans" panose="020B0602030504020204" pitchFamily="34" charset="0"/>
                <a:cs typeface="Arial" panose="020B0604020202020204" pitchFamily="34" charset="0"/>
              </a:rPr>
              <a:t>©2024 Patient Safety Authority</a:t>
            </a:r>
          </a:p>
        </p:txBody>
      </p:sp>
      <p:sp>
        <p:nvSpPr>
          <p:cNvPr id="6" name="TextBox 5">
            <a:extLst>
              <a:ext uri="{FF2B5EF4-FFF2-40B4-BE49-F238E27FC236}">
                <a16:creationId xmlns:a16="http://schemas.microsoft.com/office/drawing/2014/main" id="{4E722751-4B68-4597-A9B3-B10D887E1B5D}"/>
              </a:ext>
            </a:extLst>
          </p:cNvPr>
          <p:cNvSpPr txBox="1"/>
          <p:nvPr userDrawn="1"/>
        </p:nvSpPr>
        <p:spPr>
          <a:xfrm>
            <a:off x="5925120" y="6400666"/>
            <a:ext cx="352982" cy="246221"/>
          </a:xfrm>
          <a:prstGeom prst="rect">
            <a:avLst/>
          </a:prstGeom>
          <a:noFill/>
        </p:spPr>
        <p:txBody>
          <a:bodyPr wrap="none" rtlCol="0" anchor="b">
            <a:spAutoFit/>
          </a:bodyPr>
          <a:lstStyle/>
          <a:p>
            <a:pPr algn="l"/>
            <a:fld id="{EBF6515B-D569-4BFE-95AE-6E3064F3FF5C}" type="slidenum">
              <a:rPr lang="en-US" sz="1000" smtClean="0">
                <a:solidFill>
                  <a:srgbClr val="425563"/>
                </a:solidFill>
                <a:latin typeface="Lucida Sans" panose="020B0602030504020204" pitchFamily="34" charset="0"/>
                <a:cs typeface="Arial" panose="020B0604020202020204" pitchFamily="34" charset="0"/>
              </a:rPr>
              <a:pPr algn="l"/>
              <a:t>‹#›</a:t>
            </a:fld>
            <a:endParaRPr lang="en-US" sz="1000" dirty="0">
              <a:solidFill>
                <a:srgbClr val="425563"/>
              </a:solidFill>
              <a:latin typeface="Lucida Sans" panose="020B0602030504020204" pitchFamily="34" charset="0"/>
              <a:cs typeface="Arial" panose="020B0604020202020204" pitchFamily="34" charset="0"/>
            </a:endParaRPr>
          </a:p>
        </p:txBody>
      </p:sp>
    </p:spTree>
    <p:extLst>
      <p:ext uri="{BB962C8B-B14F-4D97-AF65-F5344CB8AC3E}">
        <p14:creationId xmlns:p14="http://schemas.microsoft.com/office/powerpoint/2010/main" val="452765636"/>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Lst>
  <p:hf hdr="0" dt="0"/>
  <p:txStyles>
    <p:titleStyle>
      <a:lvl1pPr algn="l" rtl="0" eaLnBrk="1" fontAlgn="base" hangingPunct="1">
        <a:spcBef>
          <a:spcPct val="0"/>
        </a:spcBef>
        <a:spcAft>
          <a:spcPct val="0"/>
        </a:spcAft>
        <a:defRPr sz="3200" b="1" kern="1200">
          <a:solidFill>
            <a:srgbClr val="425563"/>
          </a:solidFill>
          <a:latin typeface="Lucida Sans" panose="020B0602030504020204" pitchFamily="34" charset="0"/>
          <a:ea typeface="+mj-ea"/>
          <a:cs typeface="Arial" panose="020B0604020202020204" pitchFamily="34" charset="0"/>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p:titleStyle>
    <p:bodyStyle>
      <a:lvl1pPr marL="342900" indent="-342900" algn="l" rtl="0" eaLnBrk="1" fontAlgn="base" hangingPunct="1">
        <a:spcBef>
          <a:spcPts val="1200"/>
        </a:spcBef>
        <a:spcAft>
          <a:spcPct val="0"/>
        </a:spcAft>
        <a:buClr>
          <a:srgbClr val="415765"/>
        </a:buClr>
        <a:buFont typeface="Wingdings" panose="05000000000000000000" pitchFamily="2" charset="2"/>
        <a:buChar char="§"/>
        <a:defRPr sz="2000" kern="1200">
          <a:solidFill>
            <a:schemeClr val="tx1"/>
          </a:solidFill>
          <a:latin typeface="Lucida Sans" panose="020B0602030504020204" pitchFamily="34" charset="0"/>
          <a:ea typeface="+mn-ea"/>
          <a:cs typeface="Arial" panose="020B0604020202020204" pitchFamily="34" charset="0"/>
        </a:defRPr>
      </a:lvl1pPr>
      <a:lvl2pPr marL="742950" indent="-285750" algn="l" rtl="0" eaLnBrk="1" fontAlgn="base" hangingPunct="1">
        <a:spcBef>
          <a:spcPts val="600"/>
        </a:spcBef>
        <a:spcAft>
          <a:spcPct val="0"/>
        </a:spcAft>
        <a:buClr>
          <a:srgbClr val="415765"/>
        </a:buClr>
        <a:buFont typeface="Arial" panose="020B0604020202020204" pitchFamily="34" charset="0"/>
        <a:buChar char="–"/>
        <a:defRPr sz="2000" kern="1200">
          <a:solidFill>
            <a:schemeClr val="tx1"/>
          </a:solidFill>
          <a:latin typeface="Lucida Sans" panose="020B0602030504020204" pitchFamily="34" charset="0"/>
          <a:ea typeface="+mn-ea"/>
          <a:cs typeface="Arial" panose="020B0604020202020204" pitchFamily="34" charset="0"/>
        </a:defRPr>
      </a:lvl2pPr>
      <a:lvl3pPr marL="1143000" indent="-228600" algn="l" rtl="0" eaLnBrk="1" fontAlgn="base" hangingPunct="1">
        <a:spcBef>
          <a:spcPts val="600"/>
        </a:spcBef>
        <a:spcAft>
          <a:spcPct val="0"/>
        </a:spcAft>
        <a:buClr>
          <a:srgbClr val="415765"/>
        </a:buClr>
        <a:buFont typeface="Arial" panose="020B0604020202020204" pitchFamily="34" charset="0"/>
        <a:buChar char="•"/>
        <a:defRPr sz="2000" kern="1200">
          <a:solidFill>
            <a:schemeClr val="tx1"/>
          </a:solidFill>
          <a:latin typeface="Lucida Sans" panose="020B0602030504020204" pitchFamily="34" charset="0"/>
          <a:ea typeface="+mn-ea"/>
          <a:cs typeface="Arial" panose="020B0604020202020204" pitchFamily="34" charset="0"/>
        </a:defRPr>
      </a:lvl3pPr>
      <a:lvl4pPr marL="1600200" indent="-228600" algn="l" rtl="0" eaLnBrk="1" fontAlgn="base" hangingPunct="1">
        <a:spcBef>
          <a:spcPts val="600"/>
        </a:spcBef>
        <a:spcAft>
          <a:spcPct val="0"/>
        </a:spcAft>
        <a:buClr>
          <a:srgbClr val="415765"/>
        </a:buClr>
        <a:buSzPct val="80000"/>
        <a:buFont typeface="Wingdings 3" panose="05040102010807070707" pitchFamily="18" charset="2"/>
        <a:buChar char="}"/>
        <a:defRPr sz="2000" kern="1200">
          <a:solidFill>
            <a:schemeClr val="tx1"/>
          </a:solidFill>
          <a:latin typeface="Lucida Sans" panose="020B0602030504020204" pitchFamily="34" charset="0"/>
          <a:ea typeface="+mn-ea"/>
          <a:cs typeface="Arial" panose="020B0604020202020204" pitchFamily="34" charset="0"/>
        </a:defRPr>
      </a:lvl4pPr>
      <a:lvl5pPr marL="2286000" indent="-457200" algn="l" rtl="0" eaLnBrk="1" fontAlgn="base" hangingPunct="1">
        <a:spcBef>
          <a:spcPts val="600"/>
        </a:spcBef>
        <a:spcAft>
          <a:spcPct val="0"/>
        </a:spcAft>
        <a:buClr>
          <a:srgbClr val="415765"/>
        </a:buClr>
        <a:buFont typeface="Wingdings" panose="05000000000000000000" pitchFamily="2" charset="2"/>
        <a:buChar char="w"/>
        <a:defRPr sz="2000" kern="1200">
          <a:solidFill>
            <a:schemeClr val="tx1"/>
          </a:solidFill>
          <a:latin typeface="Lucida Sans" panose="020B0602030504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pPr lvl="0"/>
            <a:r>
              <a:rPr lang="en-US" altLang="en-US"/>
              <a:t>Click to edit Master title style</a:t>
            </a:r>
            <a:endParaRPr lang="en-US" altLang="en-US" dirty="0"/>
          </a:p>
        </p:txBody>
      </p:sp>
      <p:sp>
        <p:nvSpPr>
          <p:cNvPr id="1027" name="Text Placeholder 2"/>
          <p:cNvSpPr>
            <a:spLocks noGrp="1"/>
          </p:cNvSpPr>
          <p:nvPr>
            <p:ph type="body" idx="1"/>
          </p:nvPr>
        </p:nvSpPr>
        <p:spPr bwMode="auto">
          <a:xfrm>
            <a:off x="609600" y="1600203"/>
            <a:ext cx="10972800" cy="387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10"/>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10058400" y="6018235"/>
            <a:ext cx="1784358" cy="802960"/>
          </a:xfrm>
          <a:prstGeom prst="rect">
            <a:avLst/>
          </a:prstGeom>
        </p:spPr>
      </p:pic>
      <p:sp>
        <p:nvSpPr>
          <p:cNvPr id="21" name="TextBox 20"/>
          <p:cNvSpPr txBox="1"/>
          <p:nvPr userDrawn="1"/>
        </p:nvSpPr>
        <p:spPr>
          <a:xfrm>
            <a:off x="457200" y="6400801"/>
            <a:ext cx="2202847" cy="246221"/>
          </a:xfrm>
          <a:prstGeom prst="rect">
            <a:avLst/>
          </a:prstGeom>
          <a:noFill/>
        </p:spPr>
        <p:txBody>
          <a:bodyPr wrap="none" rtlCol="0" anchor="b">
            <a:spAutoFit/>
          </a:bodyPr>
          <a:lstStyle/>
          <a:p>
            <a:pPr algn="l"/>
            <a:r>
              <a:rPr lang="en-US" sz="1000" dirty="0">
                <a:solidFill>
                  <a:srgbClr val="425563"/>
                </a:solidFill>
                <a:latin typeface="Lucida Sans" panose="020B0602030504020204" pitchFamily="34" charset="0"/>
                <a:cs typeface="Arial" panose="020B0604020202020204" pitchFamily="34" charset="0"/>
              </a:rPr>
              <a:t>©2024 Patient Safety Authority</a:t>
            </a:r>
          </a:p>
        </p:txBody>
      </p:sp>
      <p:sp>
        <p:nvSpPr>
          <p:cNvPr id="6" name="TextBox 5">
            <a:extLst>
              <a:ext uri="{FF2B5EF4-FFF2-40B4-BE49-F238E27FC236}">
                <a16:creationId xmlns:a16="http://schemas.microsoft.com/office/drawing/2014/main" id="{4E722751-4B68-4597-A9B3-B10D887E1B5D}"/>
              </a:ext>
            </a:extLst>
          </p:cNvPr>
          <p:cNvSpPr txBox="1"/>
          <p:nvPr userDrawn="1"/>
        </p:nvSpPr>
        <p:spPr>
          <a:xfrm>
            <a:off x="5925120" y="6400666"/>
            <a:ext cx="352982" cy="246221"/>
          </a:xfrm>
          <a:prstGeom prst="rect">
            <a:avLst/>
          </a:prstGeom>
          <a:noFill/>
        </p:spPr>
        <p:txBody>
          <a:bodyPr wrap="none" rtlCol="0" anchor="b">
            <a:spAutoFit/>
          </a:bodyPr>
          <a:lstStyle/>
          <a:p>
            <a:pPr algn="l"/>
            <a:fld id="{EBF6515B-D569-4BFE-95AE-6E3064F3FF5C}" type="slidenum">
              <a:rPr lang="en-US" sz="1000" smtClean="0">
                <a:solidFill>
                  <a:srgbClr val="425563"/>
                </a:solidFill>
                <a:latin typeface="Lucida Sans" panose="020B0602030504020204" pitchFamily="34" charset="0"/>
                <a:cs typeface="Arial" panose="020B0604020202020204" pitchFamily="34" charset="0"/>
              </a:rPr>
              <a:pPr algn="l"/>
              <a:t>‹#›</a:t>
            </a:fld>
            <a:endParaRPr lang="en-US" sz="1000" dirty="0">
              <a:solidFill>
                <a:srgbClr val="425563"/>
              </a:solidFill>
              <a:latin typeface="Lucida Sans" panose="020B0602030504020204" pitchFamily="34" charset="0"/>
              <a:cs typeface="Arial" panose="020B0604020202020204" pitchFamily="34" charset="0"/>
            </a:endParaRPr>
          </a:p>
        </p:txBody>
      </p:sp>
    </p:spTree>
    <p:extLst>
      <p:ext uri="{BB962C8B-B14F-4D97-AF65-F5344CB8AC3E}">
        <p14:creationId xmlns:p14="http://schemas.microsoft.com/office/powerpoint/2010/main" val="2273578052"/>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Lst>
  <p:hf hdr="0" dt="0"/>
  <p:txStyles>
    <p:titleStyle>
      <a:lvl1pPr algn="l" rtl="0" eaLnBrk="1" fontAlgn="base" hangingPunct="1">
        <a:spcBef>
          <a:spcPct val="0"/>
        </a:spcBef>
        <a:spcAft>
          <a:spcPct val="0"/>
        </a:spcAft>
        <a:defRPr sz="3200" b="1" kern="1200">
          <a:solidFill>
            <a:srgbClr val="425563"/>
          </a:solidFill>
          <a:latin typeface="Lucida Sans" panose="020B0602030504020204" pitchFamily="34" charset="0"/>
          <a:ea typeface="+mj-ea"/>
          <a:cs typeface="Arial" panose="020B0604020202020204" pitchFamily="34" charset="0"/>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p:titleStyle>
    <p:bodyStyle>
      <a:lvl1pPr marL="342900" indent="-342900" algn="l" rtl="0" eaLnBrk="1" fontAlgn="base" hangingPunct="1">
        <a:spcBef>
          <a:spcPts val="1200"/>
        </a:spcBef>
        <a:spcAft>
          <a:spcPct val="0"/>
        </a:spcAft>
        <a:buClr>
          <a:srgbClr val="415765"/>
        </a:buClr>
        <a:buFont typeface="Wingdings" panose="05000000000000000000" pitchFamily="2" charset="2"/>
        <a:buChar char="§"/>
        <a:defRPr sz="2000" kern="1200">
          <a:solidFill>
            <a:schemeClr val="tx1"/>
          </a:solidFill>
          <a:latin typeface="Lucida Sans" panose="020B0602030504020204" pitchFamily="34" charset="0"/>
          <a:ea typeface="+mn-ea"/>
          <a:cs typeface="Arial" panose="020B0604020202020204" pitchFamily="34" charset="0"/>
        </a:defRPr>
      </a:lvl1pPr>
      <a:lvl2pPr marL="742950" indent="-285750" algn="l" rtl="0" eaLnBrk="1" fontAlgn="base" hangingPunct="1">
        <a:spcBef>
          <a:spcPts val="600"/>
        </a:spcBef>
        <a:spcAft>
          <a:spcPct val="0"/>
        </a:spcAft>
        <a:buClr>
          <a:srgbClr val="415765"/>
        </a:buClr>
        <a:buFont typeface="Arial" panose="020B0604020202020204" pitchFamily="34" charset="0"/>
        <a:buChar char="–"/>
        <a:defRPr sz="2000" kern="1200">
          <a:solidFill>
            <a:schemeClr val="tx1"/>
          </a:solidFill>
          <a:latin typeface="Lucida Sans" panose="020B0602030504020204" pitchFamily="34" charset="0"/>
          <a:ea typeface="+mn-ea"/>
          <a:cs typeface="Arial" panose="020B0604020202020204" pitchFamily="34" charset="0"/>
        </a:defRPr>
      </a:lvl2pPr>
      <a:lvl3pPr marL="1143000" indent="-228600" algn="l" rtl="0" eaLnBrk="1" fontAlgn="base" hangingPunct="1">
        <a:spcBef>
          <a:spcPts val="600"/>
        </a:spcBef>
        <a:spcAft>
          <a:spcPct val="0"/>
        </a:spcAft>
        <a:buClr>
          <a:srgbClr val="415765"/>
        </a:buClr>
        <a:buFont typeface="Arial" panose="020B0604020202020204" pitchFamily="34" charset="0"/>
        <a:buChar char="•"/>
        <a:defRPr sz="2000" kern="1200">
          <a:solidFill>
            <a:schemeClr val="tx1"/>
          </a:solidFill>
          <a:latin typeface="Lucida Sans" panose="020B0602030504020204" pitchFamily="34" charset="0"/>
          <a:ea typeface="+mn-ea"/>
          <a:cs typeface="Arial" panose="020B0604020202020204" pitchFamily="34" charset="0"/>
        </a:defRPr>
      </a:lvl3pPr>
      <a:lvl4pPr marL="1600200" indent="-228600" algn="l" rtl="0" eaLnBrk="1" fontAlgn="base" hangingPunct="1">
        <a:spcBef>
          <a:spcPts val="600"/>
        </a:spcBef>
        <a:spcAft>
          <a:spcPct val="0"/>
        </a:spcAft>
        <a:buClr>
          <a:srgbClr val="415765"/>
        </a:buClr>
        <a:buSzPct val="80000"/>
        <a:buFont typeface="Wingdings 3" panose="05040102010807070707" pitchFamily="18" charset="2"/>
        <a:buChar char="}"/>
        <a:defRPr sz="2000" kern="1200">
          <a:solidFill>
            <a:schemeClr val="tx1"/>
          </a:solidFill>
          <a:latin typeface="Lucida Sans" panose="020B0602030504020204" pitchFamily="34" charset="0"/>
          <a:ea typeface="+mn-ea"/>
          <a:cs typeface="Arial" panose="020B0604020202020204" pitchFamily="34" charset="0"/>
        </a:defRPr>
      </a:lvl4pPr>
      <a:lvl5pPr marL="2286000" indent="-457200" algn="l" rtl="0" eaLnBrk="1" fontAlgn="base" hangingPunct="1">
        <a:spcBef>
          <a:spcPts val="600"/>
        </a:spcBef>
        <a:spcAft>
          <a:spcPct val="0"/>
        </a:spcAft>
        <a:buClr>
          <a:srgbClr val="415765"/>
        </a:buClr>
        <a:buFont typeface="Wingdings" panose="05000000000000000000" pitchFamily="2" charset="2"/>
        <a:buChar char="w"/>
        <a:defRPr sz="2000" kern="1200">
          <a:solidFill>
            <a:schemeClr val="tx1"/>
          </a:solidFill>
          <a:latin typeface="Lucida Sans" panose="020B0602030504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15.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2.xml"/><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6.xml"/><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7.xml"/><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9.xml"/><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0.xml"/><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1.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10.png"/></Relationships>
</file>

<file path=ppt/slides/_rels/slide50.xml.rels><?xml version="1.0" encoding="UTF-8" standalone="yes"?>
<Relationships xmlns="http://schemas.openxmlformats.org/package/2006/relationships"><Relationship Id="rId3" Type="http://schemas.openxmlformats.org/officeDocument/2006/relationships/hyperlink" Target="https://stacks.cdc.gov/view/cdc/61187" TargetMode="External"/><Relationship Id="rId2" Type="http://schemas.openxmlformats.org/officeDocument/2006/relationships/notesSlide" Target="../notesSlides/notesSlide42.xml"/><Relationship Id="rId1" Type="http://schemas.openxmlformats.org/officeDocument/2006/relationships/slideLayout" Target="../slideLayouts/slideLayout15.xml"/><Relationship Id="rId5" Type="http://schemas.openxmlformats.org/officeDocument/2006/relationships/hyperlink" Target="https://www.cdc.gov/infectioncontrol/guidelines/isolation/appendix/type-duration-precautions.html" TargetMode="External"/><Relationship Id="rId4" Type="http://schemas.openxmlformats.org/officeDocument/2006/relationships/hyperlink" Target="https://www.cdc.gov/infectioncontrol/guidelines/isolation/appendix/ppe.html"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3.xml"/><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4.xml"/><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5.xml"/><Relationship Id="rId1" Type="http://schemas.openxmlformats.org/officeDocument/2006/relationships/slideLayout" Target="../slideLayouts/slideLayout16.xml"/></Relationships>
</file>

<file path=ppt/slides/_rels/slide5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6.xml"/><Relationship Id="rId1" Type="http://schemas.openxmlformats.org/officeDocument/2006/relationships/slideLayout" Target="../slideLayouts/slideLayout16.xml"/></Relationships>
</file>

<file path=ppt/slides/_rels/slide5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7.xml"/><Relationship Id="rId1" Type="http://schemas.openxmlformats.org/officeDocument/2006/relationships/slideLayout" Target="../slideLayouts/slideLayout16.xml"/></Relationships>
</file>

<file path=ppt/slides/_rels/slide5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48.xml"/><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51.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5.xml"/></Relationships>
</file>

<file path=ppt/slides/_rels/slide61.xml.rels><?xml version="1.0" encoding="UTF-8" standalone="yes"?>
<Relationships xmlns="http://schemas.openxmlformats.org/package/2006/relationships"><Relationship Id="rId3" Type="http://schemas.openxmlformats.org/officeDocument/2006/relationships/hyperlink" Target="https://www.cms.gov/files/document/qso-24-08-nh.pdf" TargetMode="External"/><Relationship Id="rId2" Type="http://schemas.openxmlformats.org/officeDocument/2006/relationships/notesSlide" Target="../notesSlides/notesSlide53.xml"/><Relationship Id="rId1" Type="http://schemas.openxmlformats.org/officeDocument/2006/relationships/slideLayout" Target="../slideLayouts/slideLayout16.xml"/><Relationship Id="rId4" Type="http://schemas.openxmlformats.org/officeDocument/2006/relationships/image" Target="../media/image55.png"/></Relationships>
</file>

<file path=ppt/slides/_rels/slide6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4.xml"/><Relationship Id="rId1" Type="http://schemas.openxmlformats.org/officeDocument/2006/relationships/slideLayout" Target="../slideLayouts/slideLayout1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5.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5.xml"/></Relationships>
</file>

<file path=ppt/slides/_rels/slide6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8.xml"/><Relationship Id="rId1" Type="http://schemas.openxmlformats.org/officeDocument/2006/relationships/slideLayout" Target="../slideLayouts/slideLayout15.xml"/><Relationship Id="rId4" Type="http://schemas.openxmlformats.org/officeDocument/2006/relationships/hyperlink" Target="https://www.cdc.gov/hai/pdfs/containment/PPE-Nursing-Homes-Table-H.pdf" TargetMode="Externa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5.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5.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5.xml"/></Relationships>
</file>

<file path=ppt/slides/_rels/slide73.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63.xml"/><Relationship Id="rId1" Type="http://schemas.openxmlformats.org/officeDocument/2006/relationships/slideLayout" Target="../slideLayouts/slideLayout16.xml"/></Relationships>
</file>

<file path=ppt/slides/_rels/slide74.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9.jpeg"/><Relationship Id="rId7" Type="http://schemas.openxmlformats.org/officeDocument/2006/relationships/hyperlink" Target="mailto:cbingman@pa.gov" TargetMode="External"/><Relationship Id="rId2" Type="http://schemas.openxmlformats.org/officeDocument/2006/relationships/notesSlide" Target="../notesSlides/notesSlide64.xml"/><Relationship Id="rId1" Type="http://schemas.openxmlformats.org/officeDocument/2006/relationships/slideLayout" Target="../slideLayouts/slideLayout21.xml"/><Relationship Id="rId6" Type="http://schemas.openxmlformats.org/officeDocument/2006/relationships/hyperlink" Target="mailto:amabennett@pa.gov" TargetMode="External"/><Relationship Id="rId5" Type="http://schemas.openxmlformats.org/officeDocument/2006/relationships/hyperlink" Target="mailto:joaadkins@pa.gov" TargetMode="External"/><Relationship Id="rId10" Type="http://schemas.openxmlformats.org/officeDocument/2006/relationships/hyperlink" Target="mailto:dcutting@pa.gov" TargetMode="External"/><Relationship Id="rId4" Type="http://schemas.openxmlformats.org/officeDocument/2006/relationships/image" Target="../media/image60.jpeg"/><Relationship Id="rId9" Type="http://schemas.openxmlformats.org/officeDocument/2006/relationships/image" Target="../media/image62.jpeg"/></Relationships>
</file>

<file path=ppt/slides/_rels/slide75.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1.xml"/></Relationships>
</file>

<file path=ppt/slides/_rels/slide76.xml.rels><?xml version="1.0" encoding="UTF-8" standalone="yes"?>
<Relationships xmlns="http://schemas.openxmlformats.org/package/2006/relationships"><Relationship Id="rId8" Type="http://schemas.openxmlformats.org/officeDocument/2006/relationships/hyperlink" Target="https://www.apic.org/Resource_/TinyMceFileManager/Practice_Guidance/AJIC-Surveillance-2007.pdf" TargetMode="External"/><Relationship Id="rId3" Type="http://schemas.openxmlformats.org/officeDocument/2006/relationships/hyperlink" Target="https://www.cdc.gov/longtermcare/training.html" TargetMode="External"/><Relationship Id="rId7" Type="http://schemas.openxmlformats.org/officeDocument/2006/relationships/hyperlink" Target="https://www.cms.gov/files/document/qso-20-03-nh.pdf" TargetMode="External"/><Relationship Id="rId2" Type="http://schemas.openxmlformats.org/officeDocument/2006/relationships/notesSlide" Target="../notesSlides/notesSlide65.xml"/><Relationship Id="rId1" Type="http://schemas.openxmlformats.org/officeDocument/2006/relationships/slideLayout" Target="../slideLayouts/slideLayout15.xml"/><Relationship Id="rId6" Type="http://schemas.openxmlformats.org/officeDocument/2006/relationships/hyperlink" Target="https://www.ecdc.europa.eu/en/all-topics-z/coronavirus/threats-and-outbreaks/covid-19/prevention-and-control/LTCF-resources" TargetMode="External"/><Relationship Id="rId5" Type="http://schemas.openxmlformats.org/officeDocument/2006/relationships/hyperlink" Target="https://www.cdc.gov/niosh/npptl/hospresptoolkit/programeval.html" TargetMode="External"/><Relationship Id="rId4" Type="http://schemas.openxmlformats.org/officeDocument/2006/relationships/hyperlink" Target="https://spice.unc.edu/ltc/" TargetMode="External"/></Relationships>
</file>

<file path=ppt/slides/_rels/slide77.xml.rels><?xml version="1.0" encoding="UTF-8" standalone="yes"?>
<Relationships xmlns="http://schemas.openxmlformats.org/package/2006/relationships"><Relationship Id="rId3" Type="http://schemas.openxmlformats.org/officeDocument/2006/relationships/hyperlink" Target="https://www.cdc.gov/hai/pdfs/containment/Observations-Tool-for-Enhanced-Barrier-Precautions-Implementation-508.pdf" TargetMode="External"/><Relationship Id="rId2" Type="http://schemas.openxmlformats.org/officeDocument/2006/relationships/hyperlink" Target="https://www.cdc.gov/hai/pdfs/containment/Pre-Implementation-Tool-for-Enhanced-Barrier-Precautions-508.pdf" TargetMode="External"/><Relationship Id="rId1" Type="http://schemas.openxmlformats.org/officeDocument/2006/relationships/slideLayout" Target="../slideLayouts/slideLayout15.xml"/><Relationship Id="rId5" Type="http://schemas.openxmlformats.org/officeDocument/2006/relationships/hyperlink" Target="https://www.cdc.gov/hai/containment/PPE-Nursing-Homes.html" TargetMode="External"/><Relationship Id="rId4" Type="http://schemas.openxmlformats.org/officeDocument/2006/relationships/hyperlink" Target="https://www.cdc.gov/hai/pdfs/containment/EBP-PocketGuide-508.pdf" TargetMode="External"/></Relationships>
</file>

<file path=ppt/slides/_rels/slide78.xml.rels><?xml version="1.0" encoding="UTF-8" standalone="yes"?>
<Relationships xmlns="http://schemas.openxmlformats.org/package/2006/relationships"><Relationship Id="rId3" Type="http://schemas.openxmlformats.org/officeDocument/2006/relationships/hyperlink" Target="https://www.cdc.gov/hai/pdfs/containment/Letter-Nursing-Home-Staff-508.pdf" TargetMode="External"/><Relationship Id="rId7" Type="http://schemas.openxmlformats.org/officeDocument/2006/relationships/hyperlink" Target="https://www.cdc.gov/infectioncontrol/guidelines/isolation/appendix/type-duration-precautions.html" TargetMode="External"/><Relationship Id="rId2" Type="http://schemas.openxmlformats.org/officeDocument/2006/relationships/hyperlink" Target="https://www.cdc.gov/hai/pdfs/containment/Letter-Nursing-Home-Residents-Families-Friends-508.pdf" TargetMode="External"/><Relationship Id="rId1" Type="http://schemas.openxmlformats.org/officeDocument/2006/relationships/slideLayout" Target="../slideLayouts/slideLayout15.xml"/><Relationship Id="rId6" Type="http://schemas.openxmlformats.org/officeDocument/2006/relationships/hyperlink" Target="https://www.cdc.gov/infectioncontrol/guidelines/isolation/appendix/ppe.html" TargetMode="External"/><Relationship Id="rId5" Type="http://schemas.openxmlformats.org/officeDocument/2006/relationships/hyperlink" Target="https://stacks.cdc.gov/view/cdc/61187" TargetMode="External"/><Relationship Id="rId4" Type="http://schemas.openxmlformats.org/officeDocument/2006/relationships/hyperlink" Target="https://www.cdc.gov/hai/pdfs/containment/Enhanced-Barrier-Precautions-Letter-for-Nursing-Home-Leadership-508.pdf" TargetMode="External"/></Relationships>
</file>

<file path=ppt/slides/_rels/slide79.xml.rels><?xml version="1.0" encoding="UTF-8" standalone="yes"?>
<Relationships xmlns="http://schemas.openxmlformats.org/package/2006/relationships"><Relationship Id="rId3" Type="http://schemas.openxmlformats.org/officeDocument/2006/relationships/hyperlink" Target="https://www.cdc.gov/hai/pdfs/containment/enhanced-barrier-precautions-sign-P.pdf" TargetMode="External"/><Relationship Id="rId2" Type="http://schemas.openxmlformats.org/officeDocument/2006/relationships/notesSlide" Target="../notesSlides/notesSlide66.xml"/><Relationship Id="rId1" Type="http://schemas.openxmlformats.org/officeDocument/2006/relationships/slideLayout" Target="../slideLayouts/slideLayout15.xml"/><Relationship Id="rId5" Type="http://schemas.openxmlformats.org/officeDocument/2006/relationships/hyperlink" Target="https://www.cdc.gov/hai/pdfs/containment/EBP-MDROs-Poster-508.pdf" TargetMode="External"/><Relationship Id="rId4" Type="http://schemas.openxmlformats.org/officeDocument/2006/relationships/hyperlink" Target="https://www.cdc.gov/hai/pdfs/containment/EBP-KeepResidentsSafe-Poster-508.pdf"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0.xml.rels><?xml version="1.0" encoding="UTF-8" standalone="yes"?>
<Relationships xmlns="http://schemas.openxmlformats.org/package/2006/relationships"><Relationship Id="rId8" Type="http://schemas.openxmlformats.org/officeDocument/2006/relationships/hyperlink" Target="https://apic.org/education-and-events/ltc-certificate/" TargetMode="External"/><Relationship Id="rId3" Type="http://schemas.openxmlformats.org/officeDocument/2006/relationships/hyperlink" Target="https://www.cdc.gov/hai/pdfs/containment/enhanced-barrier-precautions-sign-P.pdf" TargetMode="External"/><Relationship Id="rId7" Type="http://schemas.openxmlformats.org/officeDocument/2006/relationships/hyperlink" Target="https://www.train.org/cdctrain/training_plan/3814" TargetMode="External"/><Relationship Id="rId2" Type="http://schemas.openxmlformats.org/officeDocument/2006/relationships/notesSlide" Target="../notesSlides/notesSlide67.xml"/><Relationship Id="rId1" Type="http://schemas.openxmlformats.org/officeDocument/2006/relationships/slideLayout" Target="../slideLayouts/slideLayout15.xml"/><Relationship Id="rId6" Type="http://schemas.openxmlformats.org/officeDocument/2006/relationships/hyperlink" Target="https://ahca.myflorida.com/docs/FHCACOVIDVisitorScreeningToolkit.pdf" TargetMode="External"/><Relationship Id="rId5" Type="http://schemas.openxmlformats.org/officeDocument/2006/relationships/hyperlink" Target="https://www.cms.gov/Medicare/Provider-Enrollment-andCertification/GuidanceforLawsAndRegulations/Nursing-Homes" TargetMode="External"/><Relationship Id="rId4" Type="http://schemas.openxmlformats.org/officeDocument/2006/relationships/hyperlink" Target="https://www.cdc.gov/hai/containment/faqs.html" TargetMode="External"/></Relationships>
</file>

<file path=ppt/slides/_rels/slide81.xml.rels><?xml version="1.0" encoding="UTF-8" standalone="yes"?>
<Relationships xmlns="http://schemas.openxmlformats.org/package/2006/relationships"><Relationship Id="rId3" Type="http://schemas.openxmlformats.org/officeDocument/2006/relationships/hyperlink" Target="https://qioprogram.org/facility-assessment-tool" TargetMode="External"/><Relationship Id="rId7" Type="http://schemas.openxmlformats.org/officeDocument/2006/relationships/hyperlink" Target="https://www.cdc.gov/coronavirus/2019-ncov/downloads/hcp/nursing-home-icar-facilitator-guide.pdf" TargetMode="External"/><Relationship Id="rId2" Type="http://schemas.openxmlformats.org/officeDocument/2006/relationships/notesSlide" Target="../notesSlides/notesSlide68.xml"/><Relationship Id="rId1" Type="http://schemas.openxmlformats.org/officeDocument/2006/relationships/slideLayout" Target="../slideLayouts/slideLayout15.xml"/><Relationship Id="rId6" Type="http://schemas.openxmlformats.org/officeDocument/2006/relationships/hyperlink" Target="https://spice.unc.edu/resource/template-risk-assessment-for-ltc/" TargetMode="External"/><Relationship Id="rId5" Type="http://schemas.openxmlformats.org/officeDocument/2006/relationships/hyperlink" Target="https://www.cdc.gov/coronavirus/2019-ncov/downloads/hcp/assessment-tool-nursinghomes.pdf" TargetMode="External"/><Relationship Id="rId4" Type="http://schemas.openxmlformats.org/officeDocument/2006/relationships/hyperlink" Target="https://www.cdc.gov/infectioncontrol/pdf/icar/ltcf.pdf" TargetMode="External"/></Relationships>
</file>

<file path=ppt/slides/_rels/slide82.xml.rels><?xml version="1.0" encoding="UTF-8" standalone="yes"?>
<Relationships xmlns="http://schemas.openxmlformats.org/package/2006/relationships"><Relationship Id="rId3" Type="http://schemas.openxmlformats.org/officeDocument/2006/relationships/hyperlink" Target="https://www.cdc.gov/getsmart/community/materials-references/print" TargetMode="External"/><Relationship Id="rId7" Type="http://schemas.openxmlformats.org/officeDocument/2006/relationships/hyperlink" Target="https://files.constantcontact.com/6d4c737e001/19cff996-d6f1-47a5-b60b-04fbae5bc4ab.pdf" TargetMode="External"/><Relationship Id="rId2" Type="http://schemas.openxmlformats.org/officeDocument/2006/relationships/notesSlide" Target="../notesSlides/notesSlide69.xml"/><Relationship Id="rId1" Type="http://schemas.openxmlformats.org/officeDocument/2006/relationships/slideLayout" Target="../slideLayouts/slideLayout15.xml"/><Relationship Id="rId6" Type="http://schemas.openxmlformats.org/officeDocument/2006/relationships/hyperlink" Target="https://www.ahrq.gov/nursing-home/materials/prevention/hand-hygiene-observational-audits.html" TargetMode="External"/><Relationship Id="rId5" Type="http://schemas.openxmlformats.org/officeDocument/2006/relationships/hyperlink" Target="https://www.cdc.gov/antibiotic-use/community/pdfs/aaw/CDCAU_RCx_Relief_for_Viral_Illness_sm_v8_508.pdf" TargetMode="External"/><Relationship Id="rId4" Type="http://schemas.openxmlformats.org/officeDocument/2006/relationships/hyperlink" Target="https://www.cdc.gov/getsmart/community/materials-references/printmaterials/hcp/viral-rx-pad-color.pdf" TargetMode="Externa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7.xml"/></Relationships>
</file>

<file path=ppt/slides/_rels/slide84.xml.rels><?xml version="1.0" encoding="UTF-8" standalone="yes"?>
<Relationships xmlns="http://schemas.openxmlformats.org/package/2006/relationships"><Relationship Id="rId3" Type="http://schemas.openxmlformats.org/officeDocument/2006/relationships/hyperlink" Target="https://text.apic.org/toc/microbiology-and-risk-factors-for-transmission/antimicrobials-and-resistance" TargetMode="External"/><Relationship Id="rId2" Type="http://schemas.openxmlformats.org/officeDocument/2006/relationships/hyperlink" Target="http://patientsafety.pa.gov/ADVISORIES/Pages/201803_iGAS.aspx" TargetMode="External"/><Relationship Id="rId1" Type="http://schemas.openxmlformats.org/officeDocument/2006/relationships/slideLayout" Target="../slideLayouts/slideLayout15.xml"/><Relationship Id="rId4" Type="http://schemas.openxmlformats.org/officeDocument/2006/relationships/hyperlink" Target="https://www.cdc.gov/groupastrep/index.html" TargetMode="External"/></Relationships>
</file>

<file path=ppt/slides/_rels/slide85.xml.rels><?xml version="1.0" encoding="UTF-8" standalone="yes"?>
<Relationships xmlns="http://schemas.openxmlformats.org/package/2006/relationships"><Relationship Id="rId3" Type="http://schemas.openxmlformats.org/officeDocument/2006/relationships/hyperlink" Target="https://www.cdc.gov/drugresistance/national-estimates.html" TargetMode="External"/><Relationship Id="rId7" Type="http://schemas.openxmlformats.org/officeDocument/2006/relationships/hyperlink" Target="https://www.cdc.gov/flu/index.html" TargetMode="External"/><Relationship Id="rId2" Type="http://schemas.openxmlformats.org/officeDocument/2006/relationships/hyperlink" Target="https://www.cdc.gov/drugresistance/about/how-resistance-happens.html" TargetMode="External"/><Relationship Id="rId1" Type="http://schemas.openxmlformats.org/officeDocument/2006/relationships/slideLayout" Target="../slideLayouts/slideLayout15.xml"/><Relationship Id="rId6" Type="http://schemas.openxmlformats.org/officeDocument/2006/relationships/hyperlink" Target="https://www.cdc.gov/parasites/scabies/" TargetMode="External"/><Relationship Id="rId5" Type="http://schemas.openxmlformats.org/officeDocument/2006/relationships/hyperlink" Target="https://www.cdc.gov/drugresistance/pdf/threats-report/2019-ar-threats-report-508.pdf" TargetMode="External"/><Relationship Id="rId4" Type="http://schemas.openxmlformats.org/officeDocument/2006/relationships/hyperlink" Target="https://www.cdc.gov/drugresistance/pdf/threats-report/Select-Germs-Develop-Resistance-Over-Time.pdf" TargetMode="External"/></Relationships>
</file>

<file path=ppt/slides/_rels/slide86.xml.rels><?xml version="1.0" encoding="UTF-8" standalone="yes"?>
<Relationships xmlns="http://schemas.openxmlformats.org/package/2006/relationships"><Relationship Id="rId3" Type="http://schemas.openxmlformats.org/officeDocument/2006/relationships/hyperlink" Target="https://www.cdc.gov/coronavirus/2019-ncov/index.html" TargetMode="External"/><Relationship Id="rId2" Type="http://schemas.openxmlformats.org/officeDocument/2006/relationships/notesSlide" Target="../notesSlides/notesSlide71.xml"/><Relationship Id="rId1" Type="http://schemas.openxmlformats.org/officeDocument/2006/relationships/slideLayout" Target="../slideLayouts/slideLayout15.xml"/><Relationship Id="rId6" Type="http://schemas.openxmlformats.org/officeDocument/2006/relationships/hyperlink" Target="https://www.cdc.gov/hai/pdfs/containment/PPE-Nursing-Homes-H.pdf" TargetMode="External"/><Relationship Id="rId5" Type="http://schemas.openxmlformats.org/officeDocument/2006/relationships/hyperlink" Target="https://www.cdc.gov/hicpac/pdf/isolation/Isolation2007.pdf" TargetMode="External"/><Relationship Id="rId4" Type="http://schemas.openxmlformats.org/officeDocument/2006/relationships/hyperlink" Target="https://www.cdc.gov/rsv/index.html" TargetMode="External"/></Relationships>
</file>

<file path=ppt/slides/_rels/slide8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14.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88.xml.rels><?xml version="1.0" encoding="UTF-8" standalone="yes"?>
<Relationships xmlns="http://schemas.openxmlformats.org/package/2006/relationships"><Relationship Id="rId3" Type="http://schemas.openxmlformats.org/officeDocument/2006/relationships/hyperlink" Target="mailto:patientsafetyauthority@pa.gov?subject=PSA%20Info%20Request%20from%20Webinar" TargetMode="External"/><Relationship Id="rId2" Type="http://schemas.openxmlformats.org/officeDocument/2006/relationships/image" Target="../media/image69.png"/><Relationship Id="rId1" Type="http://schemas.openxmlformats.org/officeDocument/2006/relationships/slideLayout" Target="../slideLayouts/slideLayout14.xml"/><Relationship Id="rId4" Type="http://schemas.openxmlformats.org/officeDocument/2006/relationships/hyperlink" Target="http://www.patientsafety.pa.gov/"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9EA14-C983-F469-0680-4543EEB4B83A}"/>
              </a:ext>
            </a:extLst>
          </p:cNvPr>
          <p:cNvSpPr>
            <a:spLocks noGrp="1"/>
          </p:cNvSpPr>
          <p:nvPr>
            <p:ph type="ctrTitle"/>
          </p:nvPr>
        </p:nvSpPr>
        <p:spPr>
          <a:xfrm>
            <a:off x="457200" y="893763"/>
            <a:ext cx="11125200" cy="1925637"/>
          </a:xfrm>
        </p:spPr>
        <p:txBody>
          <a:bodyPr>
            <a:normAutofit fontScale="90000"/>
          </a:bodyPr>
          <a:lstStyle/>
          <a:p>
            <a:br>
              <a:rPr lang="en-US" dirty="0"/>
            </a:br>
            <a:r>
              <a:rPr lang="en-US" dirty="0"/>
              <a:t> Infection Prevention</a:t>
            </a:r>
            <a:br>
              <a:rPr lang="en-US" dirty="0"/>
            </a:br>
            <a:r>
              <a:rPr lang="en-US" sz="3100" dirty="0"/>
              <a:t>“Be Aware of the Danger but Recognize the Opportunity!”</a:t>
            </a:r>
            <a:br>
              <a:rPr lang="en-US" dirty="0"/>
            </a:br>
            <a:endParaRPr lang="en-US" sz="3100" dirty="0"/>
          </a:p>
        </p:txBody>
      </p:sp>
      <p:sp>
        <p:nvSpPr>
          <p:cNvPr id="3" name="Subtitle 2">
            <a:extLst>
              <a:ext uri="{FF2B5EF4-FFF2-40B4-BE49-F238E27FC236}">
                <a16:creationId xmlns:a16="http://schemas.microsoft.com/office/drawing/2014/main" id="{1E685BAD-4CB3-7FAB-8420-2FF8EEB9D0E4}"/>
              </a:ext>
            </a:extLst>
          </p:cNvPr>
          <p:cNvSpPr>
            <a:spLocks noGrp="1"/>
          </p:cNvSpPr>
          <p:nvPr>
            <p:ph type="subTitle" idx="1"/>
          </p:nvPr>
        </p:nvSpPr>
        <p:spPr/>
        <p:txBody>
          <a:bodyPr/>
          <a:lstStyle/>
          <a:p>
            <a:pPr marL="0" marR="0" lvl="0" indent="0" algn="ctr" defTabSz="914400" rtl="0" eaLnBrk="1" fontAlgn="base" latinLnBrk="0" hangingPunct="1">
              <a:lnSpc>
                <a:spcPct val="100000"/>
              </a:lnSpc>
              <a:spcBef>
                <a:spcPts val="0"/>
              </a:spcBef>
              <a:spcAft>
                <a:spcPct val="0"/>
              </a:spcAft>
              <a:buClr>
                <a:srgbClr val="FFFFFF"/>
              </a:buClr>
              <a:buSzTx/>
              <a:buFont typeface="Wingdings" panose="05000000000000000000" pitchFamily="2" charset="2"/>
              <a:buNone/>
              <a:tabLst/>
              <a:defRPr/>
            </a:pPr>
            <a:r>
              <a:rPr kumimoji="0" lang="en-US" sz="2400" b="0" i="0" u="none" strike="noStrike" kern="1200" cap="none" spc="0" normalizeH="0" baseline="0" noProof="0" dirty="0">
                <a:ln>
                  <a:noFill/>
                </a:ln>
                <a:solidFill>
                  <a:srgbClr val="46C3B2"/>
                </a:solidFill>
                <a:effectLst/>
                <a:uLnTx/>
                <a:uFillTx/>
                <a:latin typeface="Lucida Sans" panose="020B0602030504020204" pitchFamily="34" charset="0"/>
                <a:ea typeface="+mn-ea"/>
                <a:cs typeface="Arial" panose="020B0604020202020204" pitchFamily="34" charset="0"/>
              </a:rPr>
              <a:t>JoAnn Adkins, BSN, RN, CIC, LTC-CIP, FAPIC</a:t>
            </a:r>
          </a:p>
          <a:p>
            <a:pPr marL="0" marR="0" lvl="0" indent="0" algn="ctr" defTabSz="914400" rtl="0" eaLnBrk="1" fontAlgn="base" latinLnBrk="0" hangingPunct="1">
              <a:lnSpc>
                <a:spcPct val="100000"/>
              </a:lnSpc>
              <a:spcBef>
                <a:spcPts val="0"/>
              </a:spcBef>
              <a:spcAft>
                <a:spcPct val="0"/>
              </a:spcAft>
              <a:buClr>
                <a:srgbClr val="FFFFFF"/>
              </a:buClr>
              <a:buSzTx/>
              <a:buFont typeface="Wingdings" panose="05000000000000000000" pitchFamily="2" charset="2"/>
              <a:buNone/>
              <a:tabLst/>
              <a:defRPr/>
            </a:pPr>
            <a:r>
              <a:rPr kumimoji="0" lang="en-US" sz="2400" b="0" i="0" u="none" strike="noStrike" kern="1200" cap="none" spc="0" normalizeH="0" baseline="0" noProof="0" dirty="0">
                <a:ln>
                  <a:noFill/>
                </a:ln>
                <a:solidFill>
                  <a:srgbClr val="46C3B2"/>
                </a:solidFill>
                <a:effectLst/>
                <a:uLnTx/>
                <a:uFillTx/>
                <a:latin typeface="Lucida Sans" panose="020B0602030504020204" pitchFamily="34" charset="0"/>
                <a:ea typeface="+mn-ea"/>
                <a:cs typeface="Arial" panose="020B0604020202020204" pitchFamily="34" charset="0"/>
              </a:rPr>
              <a:t>Infection Prevention Advisor</a:t>
            </a:r>
          </a:p>
          <a:p>
            <a:pPr marL="0" marR="0" lvl="0" indent="0" algn="ctr" defTabSz="914400" rtl="0" eaLnBrk="1" fontAlgn="base" latinLnBrk="0" hangingPunct="1">
              <a:lnSpc>
                <a:spcPct val="100000"/>
              </a:lnSpc>
              <a:spcBef>
                <a:spcPts val="0"/>
              </a:spcBef>
              <a:spcAft>
                <a:spcPct val="0"/>
              </a:spcAft>
              <a:buClr>
                <a:srgbClr val="FFFFFF"/>
              </a:buClr>
              <a:buSzTx/>
              <a:buFont typeface="Wingdings" panose="05000000000000000000" pitchFamily="2" charset="2"/>
              <a:buNone/>
              <a:tabLst/>
              <a:defRPr/>
            </a:pPr>
            <a:r>
              <a:rPr kumimoji="0" lang="en-US" sz="2400" b="0" i="0" u="none" strike="noStrike" kern="1200" cap="none" spc="0" normalizeH="0" baseline="0" noProof="0" dirty="0">
                <a:ln>
                  <a:noFill/>
                </a:ln>
                <a:solidFill>
                  <a:srgbClr val="46C3B2"/>
                </a:solidFill>
                <a:effectLst/>
                <a:uLnTx/>
                <a:uFillTx/>
                <a:latin typeface="Lucida Sans" panose="020B0602030504020204" pitchFamily="34" charset="0"/>
                <a:ea typeface="+mn-ea"/>
                <a:cs typeface="Arial" panose="020B0604020202020204" pitchFamily="34" charset="0"/>
              </a:rPr>
              <a:t>Patient Safety Authority</a:t>
            </a:r>
          </a:p>
          <a:p>
            <a:endParaRPr lang="en-US" dirty="0"/>
          </a:p>
        </p:txBody>
      </p:sp>
    </p:spTree>
    <p:extLst>
      <p:ext uri="{BB962C8B-B14F-4D97-AF65-F5344CB8AC3E}">
        <p14:creationId xmlns:p14="http://schemas.microsoft.com/office/powerpoint/2010/main" val="34136431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55DB4-E2B9-4928-1040-0CE29353746D}"/>
              </a:ext>
            </a:extLst>
          </p:cNvPr>
          <p:cNvSpPr>
            <a:spLocks noGrp="1"/>
          </p:cNvSpPr>
          <p:nvPr>
            <p:ph type="title"/>
          </p:nvPr>
        </p:nvSpPr>
        <p:spPr/>
        <p:txBody>
          <a:bodyPr/>
          <a:lstStyle/>
          <a:p>
            <a:r>
              <a:rPr lang="en-US" dirty="0"/>
              <a:t>Mobile Genetic Elements</a:t>
            </a:r>
          </a:p>
        </p:txBody>
      </p:sp>
      <p:pic>
        <p:nvPicPr>
          <p:cNvPr id="5" name="Picture 4">
            <a:extLst>
              <a:ext uri="{FF2B5EF4-FFF2-40B4-BE49-F238E27FC236}">
                <a16:creationId xmlns:a16="http://schemas.microsoft.com/office/drawing/2014/main" id="{150D6DC8-065C-875E-0F5B-F7CB2F15957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883635"/>
            <a:ext cx="12192000" cy="3090729"/>
          </a:xfrm>
          <a:prstGeom prst="rect">
            <a:avLst/>
          </a:prstGeom>
        </p:spPr>
      </p:pic>
    </p:spTree>
    <p:extLst>
      <p:ext uri="{BB962C8B-B14F-4D97-AF65-F5344CB8AC3E}">
        <p14:creationId xmlns:p14="http://schemas.microsoft.com/office/powerpoint/2010/main" val="22709960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DAD5D-D194-22A8-09FF-31C832974B0A}"/>
              </a:ext>
            </a:extLst>
          </p:cNvPr>
          <p:cNvSpPr>
            <a:spLocks noGrp="1"/>
          </p:cNvSpPr>
          <p:nvPr>
            <p:ph type="title"/>
          </p:nvPr>
        </p:nvSpPr>
        <p:spPr/>
        <p:txBody>
          <a:bodyPr/>
          <a:lstStyle/>
          <a:p>
            <a:r>
              <a:rPr lang="en-US" dirty="0"/>
              <a:t>Mobile Genetic Elements</a:t>
            </a:r>
          </a:p>
        </p:txBody>
      </p:sp>
      <p:pic>
        <p:nvPicPr>
          <p:cNvPr id="5" name="Picture 4">
            <a:extLst>
              <a:ext uri="{FF2B5EF4-FFF2-40B4-BE49-F238E27FC236}">
                <a16:creationId xmlns:a16="http://schemas.microsoft.com/office/drawing/2014/main" id="{871235E2-FF28-B7DD-0211-A9C8E93065F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6250" r="6250"/>
          <a:stretch/>
        </p:blipFill>
        <p:spPr>
          <a:xfrm>
            <a:off x="1833826" y="1219200"/>
            <a:ext cx="8524348" cy="4876800"/>
          </a:xfrm>
          <a:prstGeom prst="rect">
            <a:avLst/>
          </a:prstGeom>
        </p:spPr>
      </p:pic>
    </p:spTree>
    <p:extLst>
      <p:ext uri="{BB962C8B-B14F-4D97-AF65-F5344CB8AC3E}">
        <p14:creationId xmlns:p14="http://schemas.microsoft.com/office/powerpoint/2010/main" val="13925125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55F6579D-C8C5-3B1D-D253-2686E214F736}"/>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846155" y="381000"/>
            <a:ext cx="8499691" cy="5669280"/>
          </a:xfrm>
          <a:prstGeom prst="rect">
            <a:avLst/>
          </a:prstGeom>
        </p:spPr>
      </p:pic>
    </p:spTree>
    <p:extLst>
      <p:ext uri="{BB962C8B-B14F-4D97-AF65-F5344CB8AC3E}">
        <p14:creationId xmlns:p14="http://schemas.microsoft.com/office/powerpoint/2010/main" val="22884962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What is Antibiotic Stewardship? </a:t>
            </a:r>
          </a:p>
        </p:txBody>
      </p:sp>
      <p:sp>
        <p:nvSpPr>
          <p:cNvPr id="3" name="Content Placeholder 2"/>
          <p:cNvSpPr>
            <a:spLocks noGrp="1"/>
          </p:cNvSpPr>
          <p:nvPr>
            <p:ph idx="1"/>
          </p:nvPr>
        </p:nvSpPr>
        <p:spPr>
          <a:xfrm>
            <a:off x="609600" y="1600202"/>
            <a:ext cx="10972800" cy="4343397"/>
          </a:xfrm>
        </p:spPr>
        <p:txBody>
          <a:bodyPr>
            <a:normAutofit lnSpcReduction="10000"/>
          </a:bodyPr>
          <a:lstStyle/>
          <a:p>
            <a:pPr marL="571500" indent="-457200"/>
            <a:r>
              <a:rPr lang="en-US" sz="2800" dirty="0"/>
              <a:t>Process of coordinated interventions: </a:t>
            </a:r>
          </a:p>
          <a:p>
            <a:pPr marL="971550" lvl="1" indent="-457200"/>
            <a:r>
              <a:rPr lang="en-US" sz="2800" dirty="0"/>
              <a:t>Change the way antibiotics are used</a:t>
            </a:r>
          </a:p>
          <a:p>
            <a:pPr marL="971550" lvl="1" indent="-457200"/>
            <a:r>
              <a:rPr lang="en-US" sz="2800" dirty="0"/>
              <a:t>Improves and measures the appropriate use of antimicrobial agents</a:t>
            </a:r>
          </a:p>
          <a:p>
            <a:pPr marL="971550" lvl="1" indent="-457200"/>
            <a:endParaRPr lang="en-US" sz="2800" dirty="0"/>
          </a:p>
          <a:p>
            <a:pPr marL="571500" indent="-457200"/>
            <a:r>
              <a:rPr lang="en-US" sz="2800" dirty="0"/>
              <a:t>Shared commitment:</a:t>
            </a:r>
          </a:p>
          <a:p>
            <a:pPr marL="971550" lvl="1" indent="-457200"/>
            <a:r>
              <a:rPr lang="en-US" sz="2800" dirty="0"/>
              <a:t>Always use antibiotics appropriately and safely</a:t>
            </a:r>
          </a:p>
          <a:p>
            <a:pPr marL="971550" lvl="1" indent="-457200"/>
            <a:r>
              <a:rPr lang="en-US" sz="2800" dirty="0"/>
              <a:t>Use only when needed to treat disease</a:t>
            </a:r>
          </a:p>
          <a:p>
            <a:pPr marL="971550" lvl="1" indent="-457200"/>
            <a:r>
              <a:rPr lang="en-US" sz="2800" dirty="0"/>
              <a:t>Choose right drug, dose, duration</a:t>
            </a:r>
            <a:endParaRPr lang="en-US" sz="1400" dirty="0"/>
          </a:p>
          <a:p>
            <a:endParaRPr lang="en-US" dirty="0"/>
          </a:p>
        </p:txBody>
      </p:sp>
      <p:sp>
        <p:nvSpPr>
          <p:cNvPr id="4" name="TextBox 3">
            <a:extLst>
              <a:ext uri="{FF2B5EF4-FFF2-40B4-BE49-F238E27FC236}">
                <a16:creationId xmlns:a16="http://schemas.microsoft.com/office/drawing/2014/main" id="{F030ECB6-3336-910F-6F6A-71A01672FD24}"/>
              </a:ext>
            </a:extLst>
          </p:cNvPr>
          <p:cNvSpPr txBox="1"/>
          <p:nvPr/>
        </p:nvSpPr>
        <p:spPr>
          <a:xfrm>
            <a:off x="457200" y="6172200"/>
            <a:ext cx="1676400" cy="246221"/>
          </a:xfrm>
          <a:prstGeom prst="rect">
            <a:avLst/>
          </a:prstGeom>
          <a:noFill/>
        </p:spPr>
        <p:txBody>
          <a:bodyPr wrap="square" rtlCol="0">
            <a:spAutoFit/>
          </a:bodyPr>
          <a:lstStyle/>
          <a:p>
            <a:r>
              <a:rPr lang="en-US" sz="1000" dirty="0">
                <a:latin typeface="Lucida Sans" panose="020B0602030504020204" pitchFamily="34" charset="0"/>
              </a:rPr>
              <a:t>(APIC, CDC)</a:t>
            </a:r>
          </a:p>
        </p:txBody>
      </p:sp>
    </p:spTree>
    <p:extLst>
      <p:ext uri="{BB962C8B-B14F-4D97-AF65-F5344CB8AC3E}">
        <p14:creationId xmlns:p14="http://schemas.microsoft.com/office/powerpoint/2010/main" val="39048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60351-BCAA-4E35-B8C3-C0D899BCC8B1}"/>
              </a:ext>
            </a:extLst>
          </p:cNvPr>
          <p:cNvSpPr>
            <a:spLocks noGrp="1"/>
          </p:cNvSpPr>
          <p:nvPr>
            <p:ph type="title"/>
          </p:nvPr>
        </p:nvSpPr>
        <p:spPr/>
        <p:txBody>
          <a:bodyPr/>
          <a:lstStyle/>
          <a:p>
            <a:r>
              <a:rPr lang="en-US" sz="3200" dirty="0"/>
              <a:t>Goals and Rationale for Stewardship </a:t>
            </a:r>
            <a:endParaRPr lang="en-US" dirty="0"/>
          </a:p>
        </p:txBody>
      </p:sp>
      <p:sp>
        <p:nvSpPr>
          <p:cNvPr id="4" name="Content Placeholder 3">
            <a:extLst>
              <a:ext uri="{FF2B5EF4-FFF2-40B4-BE49-F238E27FC236}">
                <a16:creationId xmlns:a16="http://schemas.microsoft.com/office/drawing/2014/main" id="{1B5BF5A3-9600-9733-456B-3F2F2AEC9CF0}"/>
              </a:ext>
            </a:extLst>
          </p:cNvPr>
          <p:cNvSpPr>
            <a:spLocks noGrp="1"/>
          </p:cNvSpPr>
          <p:nvPr>
            <p:ph sz="half" idx="1"/>
          </p:nvPr>
        </p:nvSpPr>
        <p:spPr>
          <a:xfrm>
            <a:off x="609600" y="1752600"/>
            <a:ext cx="5384800" cy="4038601"/>
          </a:xfrm>
          <a:solidFill>
            <a:schemeClr val="accent1">
              <a:lumMod val="20000"/>
              <a:lumOff val="80000"/>
            </a:schemeClr>
          </a:solidFill>
          <a:ln>
            <a:solidFill>
              <a:schemeClr val="tx1"/>
            </a:solidFill>
          </a:ln>
        </p:spPr>
        <p:txBody>
          <a:bodyPr anchor="ctr">
            <a:normAutofit/>
          </a:bodyPr>
          <a:lstStyle/>
          <a:p>
            <a:r>
              <a:rPr lang="en-US" sz="2800" dirty="0"/>
              <a:t>Increases infection cures</a:t>
            </a:r>
          </a:p>
          <a:p>
            <a:r>
              <a:rPr lang="en-US" sz="2800" dirty="0"/>
              <a:t>Improves pathogen susceptibility profiles</a:t>
            </a:r>
          </a:p>
          <a:p>
            <a:r>
              <a:rPr lang="en-US" sz="2800" dirty="0"/>
              <a:t>Reduces adverse effects of antibiotics</a:t>
            </a:r>
          </a:p>
          <a:p>
            <a:r>
              <a:rPr lang="en-US" sz="2800" dirty="0"/>
              <a:t>Increases appropriate, cost-effective prescribing for therapy and prophylaxis</a:t>
            </a:r>
            <a:endParaRPr lang="en-US" dirty="0"/>
          </a:p>
        </p:txBody>
      </p:sp>
      <p:sp>
        <p:nvSpPr>
          <p:cNvPr id="5" name="Content Placeholder 4">
            <a:extLst>
              <a:ext uri="{FF2B5EF4-FFF2-40B4-BE49-F238E27FC236}">
                <a16:creationId xmlns:a16="http://schemas.microsoft.com/office/drawing/2014/main" id="{F00D0901-7FA5-23A8-DC19-19E02FA1A3DC}"/>
              </a:ext>
            </a:extLst>
          </p:cNvPr>
          <p:cNvSpPr>
            <a:spLocks noGrp="1"/>
          </p:cNvSpPr>
          <p:nvPr>
            <p:ph sz="half" idx="2"/>
          </p:nvPr>
        </p:nvSpPr>
        <p:spPr>
          <a:xfrm>
            <a:off x="5994400" y="1752600"/>
            <a:ext cx="5588000" cy="4041648"/>
          </a:xfrm>
          <a:solidFill>
            <a:schemeClr val="accent1">
              <a:lumMod val="20000"/>
              <a:lumOff val="80000"/>
            </a:schemeClr>
          </a:solidFill>
          <a:ln>
            <a:solidFill>
              <a:schemeClr val="tx1"/>
            </a:solidFill>
          </a:ln>
        </p:spPr>
        <p:txBody>
          <a:bodyPr>
            <a:normAutofit/>
          </a:bodyPr>
          <a:lstStyle/>
          <a:p>
            <a:r>
              <a:rPr lang="en-US" sz="2800" dirty="0"/>
              <a:t>Increases treatment failures</a:t>
            </a:r>
          </a:p>
          <a:p>
            <a:r>
              <a:rPr lang="en-US" sz="2800" dirty="0"/>
              <a:t>Increases morbidity, mortality, hospitalization</a:t>
            </a:r>
          </a:p>
          <a:p>
            <a:r>
              <a:rPr lang="en-US" sz="2800" dirty="0"/>
              <a:t>Increases adverse effects of antibiotics</a:t>
            </a:r>
          </a:p>
          <a:p>
            <a:r>
              <a:rPr lang="en-US" sz="2800" dirty="0"/>
              <a:t>Higher costs for treatment</a:t>
            </a:r>
          </a:p>
        </p:txBody>
      </p:sp>
      <p:sp>
        <p:nvSpPr>
          <p:cNvPr id="8" name="TextBox 7">
            <a:extLst>
              <a:ext uri="{FF2B5EF4-FFF2-40B4-BE49-F238E27FC236}">
                <a16:creationId xmlns:a16="http://schemas.microsoft.com/office/drawing/2014/main" id="{5C3E81AE-C425-24F5-70D0-4600A88CC4DB}"/>
              </a:ext>
            </a:extLst>
          </p:cNvPr>
          <p:cNvSpPr txBox="1"/>
          <p:nvPr/>
        </p:nvSpPr>
        <p:spPr>
          <a:xfrm>
            <a:off x="609600" y="1263748"/>
            <a:ext cx="5384800" cy="523220"/>
          </a:xfrm>
          <a:prstGeom prst="rect">
            <a:avLst/>
          </a:prstGeom>
          <a:solidFill>
            <a:schemeClr val="accent1"/>
          </a:solidFill>
          <a:ln>
            <a:solidFill>
              <a:schemeClr val="tx1"/>
            </a:solidFill>
          </a:ln>
        </p:spPr>
        <p:txBody>
          <a:bodyPr wrap="square" rtlCol="0">
            <a:spAutoFit/>
          </a:bodyPr>
          <a:lstStyle/>
          <a:p>
            <a:pPr algn="ctr"/>
            <a:r>
              <a:rPr lang="en-US" sz="2800" b="1" dirty="0"/>
              <a:t>Optimal Use</a:t>
            </a:r>
          </a:p>
        </p:txBody>
      </p:sp>
      <p:sp>
        <p:nvSpPr>
          <p:cNvPr id="9" name="TextBox 8">
            <a:extLst>
              <a:ext uri="{FF2B5EF4-FFF2-40B4-BE49-F238E27FC236}">
                <a16:creationId xmlns:a16="http://schemas.microsoft.com/office/drawing/2014/main" id="{DEDFFA75-2A5A-2A67-A809-74F8B44099EE}"/>
              </a:ext>
            </a:extLst>
          </p:cNvPr>
          <p:cNvSpPr txBox="1"/>
          <p:nvPr/>
        </p:nvSpPr>
        <p:spPr>
          <a:xfrm>
            <a:off x="5994400" y="1263748"/>
            <a:ext cx="5588000" cy="523220"/>
          </a:xfrm>
          <a:prstGeom prst="rect">
            <a:avLst/>
          </a:prstGeom>
          <a:solidFill>
            <a:schemeClr val="accent1"/>
          </a:solidFill>
          <a:ln>
            <a:solidFill>
              <a:schemeClr val="tx1"/>
            </a:solidFill>
          </a:ln>
        </p:spPr>
        <p:txBody>
          <a:bodyPr wrap="square" rtlCol="0">
            <a:spAutoFit/>
          </a:bodyPr>
          <a:lstStyle/>
          <a:p>
            <a:pPr algn="ctr"/>
            <a:r>
              <a:rPr lang="en-US" sz="2800" b="1" dirty="0"/>
              <a:t>Suboptimal Use</a:t>
            </a:r>
          </a:p>
        </p:txBody>
      </p:sp>
      <p:sp>
        <p:nvSpPr>
          <p:cNvPr id="3" name="TextBox 2">
            <a:extLst>
              <a:ext uri="{FF2B5EF4-FFF2-40B4-BE49-F238E27FC236}">
                <a16:creationId xmlns:a16="http://schemas.microsoft.com/office/drawing/2014/main" id="{F656086D-2921-3A3F-C21F-90C59E0415A7}"/>
              </a:ext>
            </a:extLst>
          </p:cNvPr>
          <p:cNvSpPr txBox="1"/>
          <p:nvPr/>
        </p:nvSpPr>
        <p:spPr>
          <a:xfrm>
            <a:off x="457200" y="6172200"/>
            <a:ext cx="1676400" cy="246221"/>
          </a:xfrm>
          <a:prstGeom prst="rect">
            <a:avLst/>
          </a:prstGeom>
          <a:noFill/>
        </p:spPr>
        <p:txBody>
          <a:bodyPr wrap="square" rtlCol="0">
            <a:spAutoFit/>
          </a:bodyPr>
          <a:lstStyle/>
          <a:p>
            <a:r>
              <a:rPr lang="en-US" sz="1000" dirty="0">
                <a:latin typeface="Lucida Sans" panose="020B0602030504020204" pitchFamily="34" charset="0"/>
              </a:rPr>
              <a:t>(APIC, CDC)</a:t>
            </a:r>
          </a:p>
        </p:txBody>
      </p:sp>
    </p:spTree>
    <p:extLst>
      <p:ext uri="{BB962C8B-B14F-4D97-AF65-F5344CB8AC3E}">
        <p14:creationId xmlns:p14="http://schemas.microsoft.com/office/powerpoint/2010/main" val="35801468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8B4E422B-9DF7-62F1-CE04-374507D8579A}"/>
              </a:ext>
            </a:extLst>
          </p:cNvPr>
          <p:cNvGraphicFramePr/>
          <p:nvPr/>
        </p:nvGraphicFramePr>
        <p:xfrm>
          <a:off x="2032000" y="381000"/>
          <a:ext cx="8128000" cy="57573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113044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CMS Long-Term Care Final Rule</a:t>
            </a:r>
            <a:br>
              <a:rPr lang="en-US" dirty="0"/>
            </a:br>
            <a:r>
              <a:rPr lang="en-US" dirty="0"/>
              <a:t>Effective November 28, 2017</a:t>
            </a:r>
          </a:p>
        </p:txBody>
      </p:sp>
      <p:sp>
        <p:nvSpPr>
          <p:cNvPr id="4" name="TextBox 3">
            <a:extLst>
              <a:ext uri="{FF2B5EF4-FFF2-40B4-BE49-F238E27FC236}">
                <a16:creationId xmlns:a16="http://schemas.microsoft.com/office/drawing/2014/main" id="{A7DCFEE8-E263-2B61-E5DC-F07FF19094AF}"/>
              </a:ext>
            </a:extLst>
          </p:cNvPr>
          <p:cNvSpPr txBox="1"/>
          <p:nvPr/>
        </p:nvSpPr>
        <p:spPr>
          <a:xfrm>
            <a:off x="457200" y="6172200"/>
            <a:ext cx="1676400" cy="246221"/>
          </a:xfrm>
          <a:prstGeom prst="rect">
            <a:avLst/>
          </a:prstGeom>
          <a:noFill/>
        </p:spPr>
        <p:txBody>
          <a:bodyPr wrap="square" rtlCol="0">
            <a:spAutoFit/>
          </a:bodyPr>
          <a:lstStyle/>
          <a:p>
            <a:r>
              <a:rPr lang="en-US" sz="1000" dirty="0">
                <a:latin typeface="Lucida Sans" panose="020B0602030504020204" pitchFamily="34" charset="0"/>
              </a:rPr>
              <a:t>(CMS)</a:t>
            </a:r>
          </a:p>
        </p:txBody>
      </p:sp>
      <p:sp>
        <p:nvSpPr>
          <p:cNvPr id="5" name="Content Placeholder 4">
            <a:extLst>
              <a:ext uri="{FF2B5EF4-FFF2-40B4-BE49-F238E27FC236}">
                <a16:creationId xmlns:a16="http://schemas.microsoft.com/office/drawing/2014/main" id="{DC77FA37-E2F4-CB7C-3F42-C42CFCB400CC}"/>
              </a:ext>
            </a:extLst>
          </p:cNvPr>
          <p:cNvSpPr>
            <a:spLocks noGrp="1"/>
          </p:cNvSpPr>
          <p:nvPr>
            <p:ph sz="half" idx="2"/>
          </p:nvPr>
        </p:nvSpPr>
        <p:spPr>
          <a:xfrm>
            <a:off x="6197600" y="1417638"/>
            <a:ext cx="5384800" cy="4678361"/>
          </a:xfrm>
        </p:spPr>
        <p:txBody>
          <a:bodyPr>
            <a:normAutofit/>
          </a:bodyPr>
          <a:lstStyle/>
          <a:p>
            <a:r>
              <a:rPr lang="en-US" sz="2400" dirty="0"/>
              <a:t>42 CFR part § 483.80 Infection Control Phase 2</a:t>
            </a:r>
          </a:p>
          <a:p>
            <a:r>
              <a:rPr lang="en-US" sz="2400" dirty="0"/>
              <a:t>Infection Prevention &amp; Control Program (IPCP) includes:</a:t>
            </a:r>
          </a:p>
          <a:p>
            <a:pPr lvl="1"/>
            <a:r>
              <a:rPr lang="en-US" sz="2400" dirty="0"/>
              <a:t>Antibiotic stewardship program </a:t>
            </a:r>
          </a:p>
          <a:p>
            <a:pPr lvl="1"/>
            <a:r>
              <a:rPr lang="en-US" sz="2400" dirty="0"/>
              <a:t>Antibiotic use protocols </a:t>
            </a:r>
          </a:p>
          <a:p>
            <a:pPr lvl="1"/>
            <a:r>
              <a:rPr lang="en-US" sz="2400" dirty="0"/>
              <a:t>System to monitor antibiotic use</a:t>
            </a:r>
          </a:p>
        </p:txBody>
      </p:sp>
      <p:pic>
        <p:nvPicPr>
          <p:cNvPr id="8" name="Content Placeholder 9">
            <a:extLst>
              <a:ext uri="{FF2B5EF4-FFF2-40B4-BE49-F238E27FC236}">
                <a16:creationId xmlns:a16="http://schemas.microsoft.com/office/drawing/2014/main" id="{D0EB58A8-5514-8265-A2B5-7CEADFBFAE4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auto">
          <a:xfrm>
            <a:off x="1000623" y="1432560"/>
            <a:ext cx="3866540" cy="4663440"/>
          </a:xfrm>
          <a:prstGeom prst="rect">
            <a:avLst/>
          </a:prstGeom>
          <a:noFill/>
          <a:ln>
            <a:solidFill>
              <a:schemeClr val="tx1"/>
            </a:solidFill>
          </a:ln>
          <a:effectLst>
            <a:outerShdw blurRad="50800" dist="38100" dir="18900000" algn="b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93610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E3211-7E80-2181-A416-19AD2E039A69}"/>
              </a:ext>
            </a:extLst>
          </p:cNvPr>
          <p:cNvSpPr>
            <a:spLocks noGrp="1"/>
          </p:cNvSpPr>
          <p:nvPr>
            <p:ph type="title"/>
          </p:nvPr>
        </p:nvSpPr>
        <p:spPr/>
        <p:txBody>
          <a:bodyPr/>
          <a:lstStyle/>
          <a:p>
            <a:r>
              <a:rPr lang="en-US" dirty="0"/>
              <a:t>What Does Antimicrobial Stewardship Look Like?</a:t>
            </a:r>
          </a:p>
        </p:txBody>
      </p:sp>
      <p:sp>
        <p:nvSpPr>
          <p:cNvPr id="3" name="Content Placeholder 2">
            <a:extLst>
              <a:ext uri="{FF2B5EF4-FFF2-40B4-BE49-F238E27FC236}">
                <a16:creationId xmlns:a16="http://schemas.microsoft.com/office/drawing/2014/main" id="{2E8F3B0E-2F69-0998-6FAC-4C1663EE7C83}"/>
              </a:ext>
            </a:extLst>
          </p:cNvPr>
          <p:cNvSpPr>
            <a:spLocks noGrp="1"/>
          </p:cNvSpPr>
          <p:nvPr>
            <p:ph idx="1"/>
          </p:nvPr>
        </p:nvSpPr>
        <p:spPr>
          <a:xfrm>
            <a:off x="609600" y="1600202"/>
            <a:ext cx="10972800" cy="4571997"/>
          </a:xfrm>
        </p:spPr>
        <p:txBody>
          <a:bodyPr>
            <a:normAutofit lnSpcReduction="10000"/>
          </a:bodyPr>
          <a:lstStyle/>
          <a:p>
            <a:r>
              <a:rPr lang="en-US" sz="2800" dirty="0"/>
              <a:t>Standardized process for eliciting information and communicating a change in resident condition from nursing assistants to nurses </a:t>
            </a:r>
          </a:p>
          <a:p>
            <a:r>
              <a:rPr lang="en-US" sz="2800" dirty="0"/>
              <a:t>Standardized processes for communicating clinical information from nurses to providers </a:t>
            </a:r>
          </a:p>
          <a:p>
            <a:r>
              <a:rPr lang="en-US" sz="2800" dirty="0"/>
              <a:t>Standardized protocols for lab testing </a:t>
            </a:r>
          </a:p>
          <a:p>
            <a:r>
              <a:rPr lang="en-US" sz="2800" dirty="0"/>
              <a:t>Standardized treatment algorithms </a:t>
            </a:r>
          </a:p>
          <a:p>
            <a:r>
              <a:rPr lang="en-US" sz="2800" dirty="0"/>
              <a:t>Evidence-based recommendations</a:t>
            </a:r>
          </a:p>
          <a:p>
            <a:r>
              <a:rPr lang="en-US" sz="2800" dirty="0"/>
              <a:t>Processes must work in the facility</a:t>
            </a:r>
          </a:p>
        </p:txBody>
      </p:sp>
      <p:sp>
        <p:nvSpPr>
          <p:cNvPr id="4" name="TextBox 3">
            <a:extLst>
              <a:ext uri="{FF2B5EF4-FFF2-40B4-BE49-F238E27FC236}">
                <a16:creationId xmlns:a16="http://schemas.microsoft.com/office/drawing/2014/main" id="{03B36067-84EC-0660-AB91-A8A9F50E60B9}"/>
              </a:ext>
            </a:extLst>
          </p:cNvPr>
          <p:cNvSpPr txBox="1"/>
          <p:nvPr/>
        </p:nvSpPr>
        <p:spPr>
          <a:xfrm>
            <a:off x="457200" y="6172200"/>
            <a:ext cx="1676400" cy="246221"/>
          </a:xfrm>
          <a:prstGeom prst="rect">
            <a:avLst/>
          </a:prstGeom>
          <a:noFill/>
        </p:spPr>
        <p:txBody>
          <a:bodyPr wrap="square" rtlCol="0">
            <a:spAutoFit/>
          </a:bodyPr>
          <a:lstStyle/>
          <a:p>
            <a:r>
              <a:rPr lang="en-US" sz="1000" dirty="0">
                <a:latin typeface="Lucida Sans" panose="020B0602030504020204" pitchFamily="34" charset="0"/>
              </a:rPr>
              <a:t>(CDC)</a:t>
            </a:r>
          </a:p>
        </p:txBody>
      </p:sp>
    </p:spTree>
    <p:extLst>
      <p:ext uri="{BB962C8B-B14F-4D97-AF65-F5344CB8AC3E}">
        <p14:creationId xmlns:p14="http://schemas.microsoft.com/office/powerpoint/2010/main" val="36867861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A811E-3ED6-4024-AC21-953E07568BA4}"/>
              </a:ext>
            </a:extLst>
          </p:cNvPr>
          <p:cNvSpPr>
            <a:spLocks noGrp="1"/>
          </p:cNvSpPr>
          <p:nvPr>
            <p:ph type="title"/>
          </p:nvPr>
        </p:nvSpPr>
        <p:spPr/>
        <p:txBody>
          <a:bodyPr>
            <a:normAutofit/>
          </a:bodyPr>
          <a:lstStyle/>
          <a:p>
            <a:r>
              <a:rPr lang="en-US" sz="3600" dirty="0"/>
              <a:t>CDC Core Elements </a:t>
            </a:r>
          </a:p>
        </p:txBody>
      </p:sp>
      <p:sp>
        <p:nvSpPr>
          <p:cNvPr id="3" name="Content Placeholder 2">
            <a:extLst>
              <a:ext uri="{FF2B5EF4-FFF2-40B4-BE49-F238E27FC236}">
                <a16:creationId xmlns:a16="http://schemas.microsoft.com/office/drawing/2014/main" id="{FD173D04-09DC-4EE2-9579-E5D429957FE6}"/>
              </a:ext>
            </a:extLst>
          </p:cNvPr>
          <p:cNvSpPr>
            <a:spLocks noGrp="1"/>
          </p:cNvSpPr>
          <p:nvPr>
            <p:ph sz="half" idx="1"/>
          </p:nvPr>
        </p:nvSpPr>
        <p:spPr/>
        <p:txBody>
          <a:bodyPr>
            <a:normAutofit fontScale="92500" lnSpcReduction="10000"/>
          </a:bodyPr>
          <a:lstStyle/>
          <a:p>
            <a:r>
              <a:rPr lang="en-US" sz="3000" dirty="0"/>
              <a:t>Leadership commitment and accountability</a:t>
            </a:r>
          </a:p>
          <a:p>
            <a:r>
              <a:rPr lang="en-US" sz="3000" dirty="0"/>
              <a:t>Drug expertise</a:t>
            </a:r>
          </a:p>
          <a:p>
            <a:r>
              <a:rPr lang="en-US" sz="3000" dirty="0"/>
              <a:t>Specific actions to change policy and practice</a:t>
            </a:r>
          </a:p>
          <a:p>
            <a:r>
              <a:rPr lang="en-US" sz="3000" dirty="0"/>
              <a:t>Track and report antibiotic use</a:t>
            </a:r>
          </a:p>
          <a:p>
            <a:r>
              <a:rPr lang="en-US" sz="3000" dirty="0"/>
              <a:t>Education</a:t>
            </a:r>
          </a:p>
        </p:txBody>
      </p:sp>
      <p:pic>
        <p:nvPicPr>
          <p:cNvPr id="4" name="Picture 3">
            <a:extLst>
              <a:ext uri="{FF2B5EF4-FFF2-40B4-BE49-F238E27FC236}">
                <a16:creationId xmlns:a16="http://schemas.microsoft.com/office/drawing/2014/main" id="{3EB39352-B062-46C9-8335-1641E1EF080D}"/>
              </a:ext>
            </a:extLst>
          </p:cNvPr>
          <p:cNvPicPr>
            <a:picLocks noChangeAspect="1"/>
          </p:cNvPicPr>
          <p:nvPr/>
        </p:nvPicPr>
        <p:blipFill>
          <a:blip r:embed="rId3"/>
          <a:stretch>
            <a:fillRect/>
          </a:stretch>
        </p:blipFill>
        <p:spPr>
          <a:xfrm>
            <a:off x="7106920" y="1119315"/>
            <a:ext cx="3566160" cy="4619369"/>
          </a:xfrm>
          <a:prstGeom prst="rect">
            <a:avLst/>
          </a:prstGeom>
        </p:spPr>
      </p:pic>
      <p:sp>
        <p:nvSpPr>
          <p:cNvPr id="6" name="TextBox 5">
            <a:extLst>
              <a:ext uri="{FF2B5EF4-FFF2-40B4-BE49-F238E27FC236}">
                <a16:creationId xmlns:a16="http://schemas.microsoft.com/office/drawing/2014/main" id="{1BACB3FA-001E-CE78-FBFB-036A9BF2E474}"/>
              </a:ext>
            </a:extLst>
          </p:cNvPr>
          <p:cNvSpPr txBox="1"/>
          <p:nvPr/>
        </p:nvSpPr>
        <p:spPr>
          <a:xfrm>
            <a:off x="457200" y="6172200"/>
            <a:ext cx="1676400" cy="246221"/>
          </a:xfrm>
          <a:prstGeom prst="rect">
            <a:avLst/>
          </a:prstGeom>
          <a:noFill/>
        </p:spPr>
        <p:txBody>
          <a:bodyPr wrap="square" rtlCol="0">
            <a:spAutoFit/>
          </a:bodyPr>
          <a:lstStyle/>
          <a:p>
            <a:r>
              <a:rPr lang="en-US" sz="1000" dirty="0">
                <a:latin typeface="Lucida Sans" panose="020B0602030504020204" pitchFamily="34" charset="0"/>
              </a:rPr>
              <a:t>(CDC)</a:t>
            </a:r>
          </a:p>
        </p:txBody>
      </p:sp>
    </p:spTree>
    <p:extLst>
      <p:ext uri="{BB962C8B-B14F-4D97-AF65-F5344CB8AC3E}">
        <p14:creationId xmlns:p14="http://schemas.microsoft.com/office/powerpoint/2010/main" val="14713948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BF7F4-0AF3-2E2F-06C5-7A919AFD730D}"/>
              </a:ext>
            </a:extLst>
          </p:cNvPr>
          <p:cNvSpPr>
            <a:spLocks noGrp="1"/>
          </p:cNvSpPr>
          <p:nvPr>
            <p:ph type="title"/>
          </p:nvPr>
        </p:nvSpPr>
        <p:spPr>
          <a:xfrm>
            <a:off x="609600" y="-76200"/>
            <a:ext cx="10972800" cy="1219200"/>
          </a:xfrm>
        </p:spPr>
        <p:txBody>
          <a:bodyPr/>
          <a:lstStyle/>
          <a:p>
            <a:r>
              <a:rPr lang="en-US" dirty="0"/>
              <a:t>Key Points of Stewardship</a:t>
            </a:r>
          </a:p>
        </p:txBody>
      </p:sp>
      <p:sp>
        <p:nvSpPr>
          <p:cNvPr id="3" name="Content Placeholder 2">
            <a:extLst>
              <a:ext uri="{FF2B5EF4-FFF2-40B4-BE49-F238E27FC236}">
                <a16:creationId xmlns:a16="http://schemas.microsoft.com/office/drawing/2014/main" id="{1385C1CC-A5E8-52AF-2620-91A9C398B69B}"/>
              </a:ext>
            </a:extLst>
          </p:cNvPr>
          <p:cNvSpPr>
            <a:spLocks noGrp="1"/>
          </p:cNvSpPr>
          <p:nvPr>
            <p:ph idx="1"/>
          </p:nvPr>
        </p:nvSpPr>
        <p:spPr>
          <a:xfrm>
            <a:off x="609600" y="990600"/>
            <a:ext cx="10972800" cy="4876800"/>
          </a:xfrm>
        </p:spPr>
        <p:txBody>
          <a:bodyPr>
            <a:normAutofit/>
          </a:bodyPr>
          <a:lstStyle/>
          <a:p>
            <a:r>
              <a:rPr lang="en-US" sz="2800" dirty="0"/>
              <a:t>Avoid using antibiotics when a bacterial infection is unlikely.</a:t>
            </a:r>
          </a:p>
          <a:p>
            <a:r>
              <a:rPr lang="en-US" sz="2800" dirty="0"/>
              <a:t>Obtain appropriate cultures and other testing when indicated</a:t>
            </a:r>
          </a:p>
          <a:p>
            <a:r>
              <a:rPr lang="en-US" sz="2800" dirty="0"/>
              <a:t>Select empiric therapy based on likely pathogens</a:t>
            </a:r>
          </a:p>
          <a:p>
            <a:r>
              <a:rPr lang="en-US" sz="2800" dirty="0"/>
              <a:t>Determine appropriate dose and duration</a:t>
            </a:r>
          </a:p>
          <a:p>
            <a:r>
              <a:rPr lang="en-US" sz="2800" dirty="0"/>
              <a:t>Re-evaluate within 48-72 hours, Time-out</a:t>
            </a:r>
          </a:p>
          <a:p>
            <a:r>
              <a:rPr lang="en-US" sz="2800" dirty="0"/>
              <a:t>Switch from IV to oral therapy </a:t>
            </a:r>
          </a:p>
          <a:p>
            <a:r>
              <a:rPr lang="en-US" sz="2800" dirty="0"/>
              <a:t>Treat with the shortest duration of therapy</a:t>
            </a:r>
          </a:p>
        </p:txBody>
      </p:sp>
    </p:spTree>
    <p:extLst>
      <p:ext uri="{BB962C8B-B14F-4D97-AF65-F5344CB8AC3E}">
        <p14:creationId xmlns:p14="http://schemas.microsoft.com/office/powerpoint/2010/main" val="21020835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1B63D-1A34-746E-5043-3D3BFA08D1E0}"/>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EC51A3A7-500C-9FC3-BE72-25A7FDE7148F}"/>
              </a:ext>
            </a:extLst>
          </p:cNvPr>
          <p:cNvSpPr>
            <a:spLocks noGrp="1"/>
          </p:cNvSpPr>
          <p:nvPr>
            <p:ph idx="1"/>
          </p:nvPr>
        </p:nvSpPr>
        <p:spPr/>
        <p:txBody>
          <a:bodyPr>
            <a:normAutofit/>
          </a:bodyPr>
          <a:lstStyle/>
          <a:p>
            <a:pPr marL="0" marR="0">
              <a:lnSpc>
                <a:spcPct val="107000"/>
              </a:lnSpc>
              <a:spcBef>
                <a:spcPts val="0"/>
              </a:spcBef>
              <a:spcAft>
                <a:spcPts val="800"/>
              </a:spcAft>
            </a:pPr>
            <a:r>
              <a:rPr lang="en-US" sz="2400" kern="100" dirty="0">
                <a:effectLst/>
                <a:ea typeface="Calibri" panose="020F0502020204030204" pitchFamily="34" charset="0"/>
                <a:cs typeface="Times New Roman" panose="02020603050405020304" pitchFamily="18" charset="0"/>
              </a:rPr>
              <a:t>Explain how drug resistance develops and review the high risk, easily  transmittable organisms that may be encountered in LTC</a:t>
            </a:r>
          </a:p>
          <a:p>
            <a:pPr marL="0">
              <a:lnSpc>
                <a:spcPct val="107000"/>
              </a:lnSpc>
              <a:spcBef>
                <a:spcPts val="0"/>
              </a:spcBef>
              <a:spcAft>
                <a:spcPts val="800"/>
              </a:spcAft>
            </a:pPr>
            <a:r>
              <a:rPr lang="en-US" sz="2400" dirty="0"/>
              <a:t>Identify the core elements of an antibiotic stewardship plan</a:t>
            </a:r>
            <a:endParaRPr lang="en-US" sz="2400" kern="1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kern="100" dirty="0">
                <a:effectLst/>
                <a:ea typeface="Calibri" panose="020F0502020204030204" pitchFamily="34" charset="0"/>
                <a:cs typeface="Times New Roman" panose="02020603050405020304" pitchFamily="18" charset="0"/>
              </a:rPr>
              <a:t>Identify ways to minimize exposure and describe the types of transmission-based precautions</a:t>
            </a:r>
          </a:p>
          <a:p>
            <a:pPr marL="0" marR="0">
              <a:lnSpc>
                <a:spcPct val="107000"/>
              </a:lnSpc>
              <a:spcBef>
                <a:spcPts val="0"/>
              </a:spcBef>
              <a:spcAft>
                <a:spcPts val="800"/>
              </a:spcAft>
            </a:pPr>
            <a:r>
              <a:rPr lang="en-US" sz="2400" kern="100" dirty="0">
                <a:effectLst/>
                <a:ea typeface="Calibri" panose="020F0502020204030204" pitchFamily="34" charset="0"/>
                <a:cs typeface="Times New Roman" panose="02020603050405020304" pitchFamily="18" charset="0"/>
              </a:rPr>
              <a:t>Recognize the importance of early recognition of infection for resident and healthcare worker safety and well-being</a:t>
            </a:r>
          </a:p>
          <a:p>
            <a:endParaRPr lang="en-US" dirty="0"/>
          </a:p>
        </p:txBody>
      </p:sp>
    </p:spTree>
    <p:extLst>
      <p:ext uri="{BB962C8B-B14F-4D97-AF65-F5344CB8AC3E}">
        <p14:creationId xmlns:p14="http://schemas.microsoft.com/office/powerpoint/2010/main" val="15542190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86DBA-2007-CBFB-4103-F492F2AC35A2}"/>
              </a:ext>
            </a:extLst>
          </p:cNvPr>
          <p:cNvSpPr>
            <a:spLocks noGrp="1"/>
          </p:cNvSpPr>
          <p:nvPr>
            <p:ph type="title"/>
          </p:nvPr>
        </p:nvSpPr>
        <p:spPr>
          <a:xfrm>
            <a:off x="4762500" y="1524000"/>
            <a:ext cx="2667000" cy="2971800"/>
          </a:xfrm>
        </p:spPr>
        <p:txBody>
          <a:bodyPr/>
          <a:lstStyle/>
          <a:p>
            <a:pPr algn="ctr"/>
            <a:r>
              <a:rPr lang="en-US" dirty="0"/>
              <a:t>Clinically Significant Organisms</a:t>
            </a:r>
          </a:p>
        </p:txBody>
      </p:sp>
      <p:pic>
        <p:nvPicPr>
          <p:cNvPr id="15" name="Picture 14" descr="A picture containing flower, plant&#10;&#10;Description automatically generated">
            <a:extLst>
              <a:ext uri="{FF2B5EF4-FFF2-40B4-BE49-F238E27FC236}">
                <a16:creationId xmlns:a16="http://schemas.microsoft.com/office/drawing/2014/main" id="{9ADEECC3-2B98-53AF-7CF4-DB1C599AA1D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207306">
            <a:off x="7668569" y="3139225"/>
            <a:ext cx="3657600" cy="2743200"/>
          </a:xfrm>
          <a:prstGeom prst="rect">
            <a:avLst/>
          </a:prstGeom>
        </p:spPr>
      </p:pic>
      <p:pic>
        <p:nvPicPr>
          <p:cNvPr id="6" name="Picture 5" descr="A picture containing colorful, decorated&#10;&#10;Description automatically generated">
            <a:extLst>
              <a:ext uri="{FF2B5EF4-FFF2-40B4-BE49-F238E27FC236}">
                <a16:creationId xmlns:a16="http://schemas.microsoft.com/office/drawing/2014/main" id="{03FA61B0-5529-C3E5-955D-23904BD3735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87955" y="2538657"/>
            <a:ext cx="3566160" cy="2378626"/>
          </a:xfrm>
          <a:prstGeom prst="rect">
            <a:avLst/>
          </a:prstGeom>
        </p:spPr>
      </p:pic>
      <p:pic>
        <p:nvPicPr>
          <p:cNvPr id="9" name="Picture 8" descr="A picture containing slime mold&#10;&#10;Description automatically generated">
            <a:extLst>
              <a:ext uri="{FF2B5EF4-FFF2-40B4-BE49-F238E27FC236}">
                <a16:creationId xmlns:a16="http://schemas.microsoft.com/office/drawing/2014/main" id="{44663077-1380-0A4A-FF31-7FE00D05183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20500284">
            <a:off x="501886" y="803694"/>
            <a:ext cx="4389120" cy="2101049"/>
          </a:xfrm>
          <a:prstGeom prst="rect">
            <a:avLst/>
          </a:prstGeom>
        </p:spPr>
      </p:pic>
      <p:pic>
        <p:nvPicPr>
          <p:cNvPr id="12" name="Picture 11" descr="A picture containing yeast, fungus&#10;&#10;Description automatically generated">
            <a:extLst>
              <a:ext uri="{FF2B5EF4-FFF2-40B4-BE49-F238E27FC236}">
                <a16:creationId xmlns:a16="http://schemas.microsoft.com/office/drawing/2014/main" id="{3A615FED-AD3C-D016-F82F-2F8C41CD9FB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2431255">
            <a:off x="7938255" y="1032397"/>
            <a:ext cx="3657600" cy="2439616"/>
          </a:xfrm>
          <a:prstGeom prst="rect">
            <a:avLst/>
          </a:prstGeom>
        </p:spPr>
      </p:pic>
      <p:pic>
        <p:nvPicPr>
          <p:cNvPr id="18" name="Picture 17" descr="A snail on a white surface&#10;&#10;Description automatically generated with low confidence">
            <a:extLst>
              <a:ext uri="{FF2B5EF4-FFF2-40B4-BE49-F238E27FC236}">
                <a16:creationId xmlns:a16="http://schemas.microsoft.com/office/drawing/2014/main" id="{653B13D6-2AD3-3775-2928-9FC15ED922CF}"/>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b="-769"/>
          <a:stretch/>
        </p:blipFill>
        <p:spPr>
          <a:xfrm rot="20690730">
            <a:off x="1261777" y="4386268"/>
            <a:ext cx="2377440" cy="1778120"/>
          </a:xfrm>
          <a:prstGeom prst="rect">
            <a:avLst/>
          </a:prstGeom>
        </p:spPr>
      </p:pic>
      <p:pic>
        <p:nvPicPr>
          <p:cNvPr id="21" name="Picture 20" descr="A picture containing cake, indoor, flower, piece&#10;&#10;Description automatically generated">
            <a:extLst>
              <a:ext uri="{FF2B5EF4-FFF2-40B4-BE49-F238E27FC236}">
                <a16:creationId xmlns:a16="http://schemas.microsoft.com/office/drawing/2014/main" id="{2C72781E-828C-19D4-0AF5-9435B87919F7}"/>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b="-1790"/>
          <a:stretch/>
        </p:blipFill>
        <p:spPr>
          <a:xfrm>
            <a:off x="4884133" y="263208"/>
            <a:ext cx="2926080" cy="1987688"/>
          </a:xfrm>
          <a:prstGeom prst="rect">
            <a:avLst/>
          </a:prstGeom>
        </p:spPr>
      </p:pic>
      <p:pic>
        <p:nvPicPr>
          <p:cNvPr id="23" name="Picture 22" descr="A close up of flowers&#10;&#10;Description automatically generated with low confidence">
            <a:extLst>
              <a:ext uri="{FF2B5EF4-FFF2-40B4-BE49-F238E27FC236}">
                <a16:creationId xmlns:a16="http://schemas.microsoft.com/office/drawing/2014/main" id="{1228B008-1E32-4A20-5771-74AFE6F1D4C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849771">
            <a:off x="3949351" y="4059414"/>
            <a:ext cx="3840480" cy="2239004"/>
          </a:xfrm>
          <a:prstGeom prst="rect">
            <a:avLst/>
          </a:prstGeom>
        </p:spPr>
      </p:pic>
    </p:spTree>
    <p:extLst>
      <p:ext uri="{BB962C8B-B14F-4D97-AF65-F5344CB8AC3E}">
        <p14:creationId xmlns:p14="http://schemas.microsoft.com/office/powerpoint/2010/main" val="11980102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A93CD-0A8C-FC25-7BDD-18964B538358}"/>
              </a:ext>
            </a:extLst>
          </p:cNvPr>
          <p:cNvSpPr>
            <a:spLocks noGrp="1"/>
          </p:cNvSpPr>
          <p:nvPr>
            <p:ph type="title"/>
          </p:nvPr>
        </p:nvSpPr>
        <p:spPr>
          <a:xfrm>
            <a:off x="609600" y="-152400"/>
            <a:ext cx="10972800" cy="1570038"/>
          </a:xfrm>
        </p:spPr>
        <p:txBody>
          <a:bodyPr/>
          <a:lstStyle/>
          <a:p>
            <a:r>
              <a:rPr lang="en-US" dirty="0"/>
              <a:t>Clinically Significant Organisms</a:t>
            </a:r>
          </a:p>
        </p:txBody>
      </p:sp>
      <p:sp>
        <p:nvSpPr>
          <p:cNvPr id="3" name="Content Placeholder 2">
            <a:extLst>
              <a:ext uri="{FF2B5EF4-FFF2-40B4-BE49-F238E27FC236}">
                <a16:creationId xmlns:a16="http://schemas.microsoft.com/office/drawing/2014/main" id="{539E2950-660F-972E-57CE-695D54634B6C}"/>
              </a:ext>
            </a:extLst>
          </p:cNvPr>
          <p:cNvSpPr>
            <a:spLocks noGrp="1"/>
          </p:cNvSpPr>
          <p:nvPr>
            <p:ph idx="1"/>
          </p:nvPr>
        </p:nvSpPr>
        <p:spPr>
          <a:xfrm>
            <a:off x="609600" y="1219200"/>
            <a:ext cx="10972800" cy="5105400"/>
          </a:xfrm>
        </p:spPr>
        <p:txBody>
          <a:bodyPr>
            <a:normAutofit fontScale="77500" lnSpcReduction="20000"/>
          </a:bodyPr>
          <a:lstStyle/>
          <a:p>
            <a:r>
              <a:rPr lang="en-US" sz="2400" dirty="0"/>
              <a:t>Multidrug-resistant organisms:</a:t>
            </a:r>
          </a:p>
          <a:p>
            <a:pPr lvl="1"/>
            <a:r>
              <a:rPr lang="en-US" sz="2400" dirty="0"/>
              <a:t>MRSA (methicillin-resistant </a:t>
            </a:r>
            <a:r>
              <a:rPr lang="en-US" sz="2400" i="1" dirty="0"/>
              <a:t>Staphylococcus aureus</a:t>
            </a:r>
          </a:p>
          <a:p>
            <a:pPr lvl="1"/>
            <a:r>
              <a:rPr lang="en-US" sz="2400" dirty="0"/>
              <a:t>VRSA/VISA (Vancomycin-resistant </a:t>
            </a:r>
            <a:r>
              <a:rPr lang="en-US" sz="2400" i="1" dirty="0"/>
              <a:t>Staphylococcus aureus </a:t>
            </a:r>
            <a:r>
              <a:rPr lang="en-US" sz="2400" dirty="0"/>
              <a:t>and Vancomycin-intermediate </a:t>
            </a:r>
            <a:r>
              <a:rPr kumimoji="0" lang="en-US" sz="2400" b="0" i="1" u="none" strike="noStrike" kern="1200" cap="none" spc="0" normalizeH="0" baseline="0" noProof="0" dirty="0">
                <a:ln>
                  <a:noFill/>
                </a:ln>
                <a:solidFill>
                  <a:srgbClr val="111216"/>
                </a:solidFill>
                <a:effectLst/>
                <a:uLnTx/>
                <a:uFillTx/>
                <a:latin typeface="Lucida Sans" panose="020B0602030504020204" pitchFamily="34" charset="0"/>
                <a:ea typeface="+mn-ea"/>
                <a:cs typeface="Arial" panose="020B0604020202020204" pitchFamily="34" charset="0"/>
              </a:rPr>
              <a:t>Staphylococcus aureus)</a:t>
            </a:r>
            <a:endParaRPr lang="en-US" sz="2400" dirty="0"/>
          </a:p>
          <a:p>
            <a:pPr lvl="1"/>
            <a:r>
              <a:rPr lang="en-US" sz="2400" dirty="0"/>
              <a:t>VRE (vancomycin-resistant enterococcus))</a:t>
            </a:r>
          </a:p>
          <a:p>
            <a:pPr lvl="1"/>
            <a:r>
              <a:rPr lang="en-US" sz="2400" dirty="0"/>
              <a:t>C. diff (</a:t>
            </a:r>
            <a:r>
              <a:rPr lang="en-US" sz="2400" i="1" dirty="0"/>
              <a:t>Clostridioides difficile)</a:t>
            </a:r>
          </a:p>
          <a:p>
            <a:pPr lvl="1"/>
            <a:r>
              <a:rPr lang="en-US" sz="2400" dirty="0"/>
              <a:t>CRO (carbapenem-resistant organisms)</a:t>
            </a:r>
          </a:p>
          <a:p>
            <a:pPr lvl="1"/>
            <a:r>
              <a:rPr lang="en-US" sz="2400" dirty="0"/>
              <a:t>ESBL (extended spectrum beta-lactamases)</a:t>
            </a:r>
          </a:p>
          <a:p>
            <a:pPr lvl="1"/>
            <a:r>
              <a:rPr lang="en-US" sz="2400" i="1" dirty="0"/>
              <a:t>Candida auris</a:t>
            </a:r>
          </a:p>
          <a:p>
            <a:r>
              <a:rPr lang="en-US" sz="2400" dirty="0"/>
              <a:t>Influenza</a:t>
            </a:r>
          </a:p>
          <a:p>
            <a:r>
              <a:rPr lang="en-US" sz="2400" dirty="0"/>
              <a:t>COVID-19</a:t>
            </a:r>
          </a:p>
          <a:p>
            <a:r>
              <a:rPr lang="en-US" sz="2400" dirty="0"/>
              <a:t>Respiratory Syncytial Virus (RSV)</a:t>
            </a:r>
          </a:p>
          <a:p>
            <a:r>
              <a:rPr lang="en-US" sz="2400" dirty="0"/>
              <a:t>Norovirus</a:t>
            </a:r>
          </a:p>
          <a:p>
            <a:r>
              <a:rPr lang="en-US" sz="2400" dirty="0"/>
              <a:t>Scabies</a:t>
            </a:r>
          </a:p>
          <a:p>
            <a:r>
              <a:rPr lang="en-US" sz="2400" dirty="0"/>
              <a:t>iGAS</a:t>
            </a:r>
          </a:p>
          <a:p>
            <a:endParaRPr lang="en-US" dirty="0"/>
          </a:p>
          <a:p>
            <a:endParaRPr lang="en-US" dirty="0"/>
          </a:p>
        </p:txBody>
      </p:sp>
    </p:spTree>
    <p:extLst>
      <p:ext uri="{BB962C8B-B14F-4D97-AF65-F5344CB8AC3E}">
        <p14:creationId xmlns:p14="http://schemas.microsoft.com/office/powerpoint/2010/main" val="35112451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dirty="0"/>
              <a:t>Multi-drug Resistant Organisms (MDROs)</a:t>
            </a:r>
          </a:p>
        </p:txBody>
      </p:sp>
      <p:sp>
        <p:nvSpPr>
          <p:cNvPr id="8195" name="Rectangle 3"/>
          <p:cNvSpPr>
            <a:spLocks noGrp="1" noChangeArrowheads="1"/>
          </p:cNvSpPr>
          <p:nvPr>
            <p:ph sz="half" idx="1"/>
          </p:nvPr>
        </p:nvSpPr>
        <p:spPr>
          <a:xfrm>
            <a:off x="609599" y="1600204"/>
            <a:ext cx="6719887" cy="4343395"/>
          </a:xfrm>
        </p:spPr>
        <p:txBody>
          <a:bodyPr>
            <a:normAutofit fontScale="92500"/>
          </a:bodyPr>
          <a:lstStyle/>
          <a:p>
            <a:pPr eaLnBrk="1" hangingPunct="1">
              <a:buFont typeface="Wingdings" pitchFamily="2" charset="2"/>
              <a:buNone/>
            </a:pPr>
            <a:r>
              <a:rPr lang="en-US" sz="2200" dirty="0"/>
              <a:t>Organisms:</a:t>
            </a:r>
          </a:p>
          <a:p>
            <a:pPr marL="742950" marR="0" lvl="1" indent="-285750" algn="l" defTabSz="914400" rtl="0" eaLnBrk="1" fontAlgn="base" latinLnBrk="0" hangingPunct="1">
              <a:lnSpc>
                <a:spcPct val="100000"/>
              </a:lnSpc>
              <a:spcBef>
                <a:spcPts val="600"/>
              </a:spcBef>
              <a:spcAft>
                <a:spcPct val="0"/>
              </a:spcAft>
              <a:buClr>
                <a:srgbClr val="415765"/>
              </a:buClr>
              <a:buSzTx/>
              <a:buFont typeface="Arial" panose="020B0604020202020204" pitchFamily="34" charset="0"/>
              <a:buChar char="–"/>
              <a:tabLst/>
              <a:defRPr/>
            </a:pPr>
            <a:r>
              <a:rPr kumimoji="0" lang="en-US" sz="2200" b="0" i="0" u="none" strike="noStrike" kern="1200" cap="none" spc="0" normalizeH="0" baseline="0" noProof="0" dirty="0">
                <a:ln>
                  <a:noFill/>
                </a:ln>
                <a:solidFill>
                  <a:srgbClr val="111216"/>
                </a:solidFill>
                <a:effectLst/>
                <a:uLnTx/>
                <a:uFillTx/>
                <a:latin typeface="Lucida Sans" panose="020B0602030504020204" pitchFamily="34" charset="0"/>
                <a:ea typeface="+mn-ea"/>
                <a:cs typeface="Arial" panose="020B0604020202020204" pitchFamily="34" charset="0"/>
              </a:rPr>
              <a:t>MRSA (methicillin-resistant </a:t>
            </a:r>
            <a:r>
              <a:rPr kumimoji="0" lang="en-US" sz="2200" b="0" i="1" u="none" strike="noStrike" kern="1200" cap="none" spc="0" normalizeH="0" baseline="0" noProof="0" dirty="0">
                <a:ln>
                  <a:noFill/>
                </a:ln>
                <a:solidFill>
                  <a:srgbClr val="111216"/>
                </a:solidFill>
                <a:effectLst/>
                <a:uLnTx/>
                <a:uFillTx/>
                <a:latin typeface="Lucida Sans" panose="020B0602030504020204" pitchFamily="34" charset="0"/>
                <a:ea typeface="+mn-ea"/>
                <a:cs typeface="Arial" panose="020B0604020202020204" pitchFamily="34" charset="0"/>
              </a:rPr>
              <a:t>Staphylococcus aureus</a:t>
            </a:r>
          </a:p>
          <a:p>
            <a:pPr marL="742950" marR="0" lvl="1" indent="-285750" algn="l" defTabSz="914400" rtl="0" eaLnBrk="1" fontAlgn="base" latinLnBrk="0" hangingPunct="1">
              <a:lnSpc>
                <a:spcPct val="100000"/>
              </a:lnSpc>
              <a:spcBef>
                <a:spcPts val="600"/>
              </a:spcBef>
              <a:spcAft>
                <a:spcPct val="0"/>
              </a:spcAft>
              <a:buClr>
                <a:srgbClr val="415765"/>
              </a:buClr>
              <a:buSzTx/>
              <a:buFont typeface="Arial" panose="020B0604020202020204" pitchFamily="34" charset="0"/>
              <a:buChar char="–"/>
              <a:tabLst/>
              <a:defRPr/>
            </a:pPr>
            <a:r>
              <a:rPr kumimoji="0" lang="en-US" sz="2200" b="0" i="0" u="none" strike="noStrike" kern="1200" cap="none" spc="0" normalizeH="0" baseline="0" noProof="0" dirty="0">
                <a:ln>
                  <a:noFill/>
                </a:ln>
                <a:solidFill>
                  <a:srgbClr val="111216"/>
                </a:solidFill>
                <a:effectLst/>
                <a:uLnTx/>
                <a:uFillTx/>
                <a:latin typeface="Lucida Sans" panose="020B0602030504020204" pitchFamily="34" charset="0"/>
                <a:ea typeface="+mn-ea"/>
                <a:cs typeface="Arial" panose="020B0604020202020204" pitchFamily="34" charset="0"/>
              </a:rPr>
              <a:t>Vancomycin-resistant </a:t>
            </a:r>
            <a:r>
              <a:rPr kumimoji="0" lang="en-US" sz="2200" b="0" i="1" u="none" strike="noStrike" kern="1200" cap="none" spc="0" normalizeH="0" baseline="0" noProof="0" dirty="0">
                <a:ln>
                  <a:noFill/>
                </a:ln>
                <a:solidFill>
                  <a:srgbClr val="111216"/>
                </a:solidFill>
                <a:effectLst/>
                <a:uLnTx/>
                <a:uFillTx/>
                <a:latin typeface="Lucida Sans" panose="020B0602030504020204" pitchFamily="34" charset="0"/>
                <a:ea typeface="+mn-ea"/>
                <a:cs typeface="Arial" panose="020B0604020202020204" pitchFamily="34" charset="0"/>
              </a:rPr>
              <a:t>Staphylococcus aureus</a:t>
            </a:r>
            <a:endParaRPr kumimoji="0" lang="en-US" sz="2200" b="0" i="0" u="none" strike="noStrike" kern="1200" cap="none" spc="0" normalizeH="0" baseline="0" noProof="0" dirty="0">
              <a:ln>
                <a:noFill/>
              </a:ln>
              <a:solidFill>
                <a:srgbClr val="111216"/>
              </a:solidFill>
              <a:effectLst/>
              <a:uLnTx/>
              <a:uFillTx/>
              <a:latin typeface="Lucida Sans" panose="020B0602030504020204" pitchFamily="34" charset="0"/>
              <a:ea typeface="+mn-ea"/>
              <a:cs typeface="Arial" panose="020B0604020202020204" pitchFamily="34" charset="0"/>
            </a:endParaRPr>
          </a:p>
          <a:p>
            <a:pPr marL="742950" marR="0" lvl="1" indent="-285750" algn="l" defTabSz="914400" rtl="0" eaLnBrk="1" fontAlgn="base" latinLnBrk="0" hangingPunct="1">
              <a:lnSpc>
                <a:spcPct val="100000"/>
              </a:lnSpc>
              <a:spcBef>
                <a:spcPts val="600"/>
              </a:spcBef>
              <a:spcAft>
                <a:spcPct val="0"/>
              </a:spcAft>
              <a:buClr>
                <a:srgbClr val="415765"/>
              </a:buClr>
              <a:buSzTx/>
              <a:buFont typeface="Arial" panose="020B0604020202020204" pitchFamily="34" charset="0"/>
              <a:buChar char="–"/>
              <a:tabLst/>
              <a:defRPr/>
            </a:pPr>
            <a:r>
              <a:rPr kumimoji="0" lang="en-US" sz="2200" b="0" i="0" u="none" strike="noStrike" kern="1200" cap="none" spc="0" normalizeH="0" baseline="0" noProof="0" dirty="0">
                <a:ln>
                  <a:noFill/>
                </a:ln>
                <a:solidFill>
                  <a:srgbClr val="111216"/>
                </a:solidFill>
                <a:effectLst/>
                <a:uLnTx/>
                <a:uFillTx/>
                <a:latin typeface="Lucida Sans" panose="020B0602030504020204" pitchFamily="34" charset="0"/>
                <a:ea typeface="+mn-ea"/>
                <a:cs typeface="Arial" panose="020B0604020202020204" pitchFamily="34" charset="0"/>
              </a:rPr>
              <a:t>VRE (vancomycin-resistant enterococcus)</a:t>
            </a:r>
          </a:p>
          <a:p>
            <a:pPr marL="742950" marR="0" lvl="1" indent="-285750" algn="l" defTabSz="914400" rtl="0" eaLnBrk="1" fontAlgn="base" latinLnBrk="0" hangingPunct="1">
              <a:lnSpc>
                <a:spcPct val="100000"/>
              </a:lnSpc>
              <a:spcBef>
                <a:spcPts val="600"/>
              </a:spcBef>
              <a:spcAft>
                <a:spcPct val="0"/>
              </a:spcAft>
              <a:buClr>
                <a:srgbClr val="415765"/>
              </a:buClr>
              <a:buSzTx/>
              <a:buFont typeface="Arial" panose="020B0604020202020204" pitchFamily="34" charset="0"/>
              <a:buChar char="–"/>
              <a:tabLst/>
              <a:defRPr/>
            </a:pPr>
            <a:r>
              <a:rPr kumimoji="0" lang="en-US" sz="2200" b="0" i="1" u="none" strike="noStrike" kern="1200" cap="none" spc="0" normalizeH="0" baseline="0" noProof="0" dirty="0">
                <a:ln>
                  <a:noFill/>
                </a:ln>
                <a:solidFill>
                  <a:srgbClr val="111216"/>
                </a:solidFill>
                <a:effectLst/>
                <a:uLnTx/>
                <a:uFillTx/>
                <a:latin typeface="Lucida Sans" panose="020B0602030504020204" pitchFamily="34" charset="0"/>
                <a:ea typeface="+mn-ea"/>
                <a:cs typeface="Arial" panose="020B0604020202020204" pitchFamily="34" charset="0"/>
              </a:rPr>
              <a:t>Clostridioides difficile</a:t>
            </a:r>
          </a:p>
          <a:p>
            <a:pPr marL="742950" marR="0" lvl="1" indent="-285750" algn="l" defTabSz="914400" rtl="0" eaLnBrk="1" fontAlgn="base" latinLnBrk="0" hangingPunct="1">
              <a:lnSpc>
                <a:spcPct val="100000"/>
              </a:lnSpc>
              <a:spcBef>
                <a:spcPts val="600"/>
              </a:spcBef>
              <a:spcAft>
                <a:spcPct val="0"/>
              </a:spcAft>
              <a:buClr>
                <a:srgbClr val="415765"/>
              </a:buClr>
              <a:buSzTx/>
              <a:buFont typeface="Arial" panose="020B0604020202020204" pitchFamily="34" charset="0"/>
              <a:buChar char="–"/>
              <a:tabLst/>
              <a:defRPr/>
            </a:pPr>
            <a:r>
              <a:rPr kumimoji="0" lang="en-US" sz="2200" b="0" i="0" u="none" strike="noStrike" kern="1200" cap="none" spc="0" normalizeH="0" baseline="0" noProof="0" dirty="0">
                <a:ln>
                  <a:noFill/>
                </a:ln>
                <a:solidFill>
                  <a:srgbClr val="111216"/>
                </a:solidFill>
                <a:effectLst/>
                <a:uLnTx/>
                <a:uFillTx/>
                <a:latin typeface="Lucida Sans" panose="020B0602030504020204" pitchFamily="34" charset="0"/>
                <a:ea typeface="+mn-ea"/>
                <a:cs typeface="Arial" panose="020B0604020202020204" pitchFamily="34" charset="0"/>
              </a:rPr>
              <a:t>CRO (carbapenem-resistant organisms)</a:t>
            </a:r>
          </a:p>
          <a:p>
            <a:pPr marL="742950" marR="0" lvl="1" indent="-285750" algn="l" defTabSz="914400" rtl="0" eaLnBrk="1" fontAlgn="base" latinLnBrk="0" hangingPunct="1">
              <a:lnSpc>
                <a:spcPct val="100000"/>
              </a:lnSpc>
              <a:spcBef>
                <a:spcPts val="600"/>
              </a:spcBef>
              <a:spcAft>
                <a:spcPct val="0"/>
              </a:spcAft>
              <a:buClr>
                <a:srgbClr val="415765"/>
              </a:buClr>
              <a:buSzTx/>
              <a:buFont typeface="Arial" panose="020B0604020202020204" pitchFamily="34" charset="0"/>
              <a:buChar char="–"/>
              <a:tabLst/>
              <a:defRPr/>
            </a:pPr>
            <a:r>
              <a:rPr kumimoji="0" lang="en-US" sz="2200" b="0" i="0" u="none" strike="noStrike" kern="1200" cap="none" spc="0" normalizeH="0" baseline="0" noProof="0" dirty="0">
                <a:ln>
                  <a:noFill/>
                </a:ln>
                <a:solidFill>
                  <a:srgbClr val="111216"/>
                </a:solidFill>
                <a:effectLst/>
                <a:uLnTx/>
                <a:uFillTx/>
                <a:latin typeface="Lucida Sans" panose="020B0602030504020204" pitchFamily="34" charset="0"/>
                <a:ea typeface="+mn-ea"/>
                <a:cs typeface="Arial" panose="020B0604020202020204" pitchFamily="34" charset="0"/>
              </a:rPr>
              <a:t>ESBL (extended spectrum beta-lactamases)</a:t>
            </a:r>
          </a:p>
          <a:p>
            <a:pPr marL="742950" marR="0" lvl="1" indent="-285750" algn="l" defTabSz="914400" rtl="0" eaLnBrk="1" fontAlgn="base" latinLnBrk="0" hangingPunct="1">
              <a:lnSpc>
                <a:spcPct val="100000"/>
              </a:lnSpc>
              <a:spcBef>
                <a:spcPts val="600"/>
              </a:spcBef>
              <a:spcAft>
                <a:spcPct val="0"/>
              </a:spcAft>
              <a:buClr>
                <a:srgbClr val="415765"/>
              </a:buClr>
              <a:buSzTx/>
              <a:buFont typeface="Arial" panose="020B0604020202020204" pitchFamily="34" charset="0"/>
              <a:buChar char="–"/>
              <a:tabLst/>
              <a:defRPr/>
            </a:pPr>
            <a:r>
              <a:rPr kumimoji="0" lang="en-US" sz="2200" b="0" i="1" u="none" strike="noStrike" kern="1200" cap="none" spc="0" normalizeH="0" baseline="0" noProof="0" dirty="0">
                <a:ln>
                  <a:noFill/>
                </a:ln>
                <a:solidFill>
                  <a:srgbClr val="111216"/>
                </a:solidFill>
                <a:effectLst/>
                <a:uLnTx/>
                <a:uFillTx/>
                <a:latin typeface="Lucida Sans" panose="020B0602030504020204" pitchFamily="34" charset="0"/>
                <a:ea typeface="+mn-ea"/>
                <a:cs typeface="Arial" panose="020B0604020202020204" pitchFamily="34" charset="0"/>
              </a:rPr>
              <a:t>Candida auris</a:t>
            </a:r>
          </a:p>
          <a:p>
            <a:pPr eaLnBrk="1" hangingPunct="1"/>
            <a:r>
              <a:rPr lang="en-US" sz="2200" dirty="0"/>
              <a:t>Resistant to multiple antimicrobials</a:t>
            </a:r>
          </a:p>
          <a:p>
            <a:pPr eaLnBrk="1" hangingPunct="1"/>
            <a:r>
              <a:rPr lang="en-US" sz="2200" dirty="0"/>
              <a:t>Can cause severe infections and even death</a:t>
            </a:r>
            <a:endParaRPr lang="en-US" sz="2800" dirty="0"/>
          </a:p>
        </p:txBody>
      </p:sp>
      <p:pic>
        <p:nvPicPr>
          <p:cNvPr id="2050" name="Picture 2" descr="C:\Users\joaadkins\Pictures\e coli 0157.tif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546226" y="1981200"/>
            <a:ext cx="4252913" cy="360045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63C7893-2F76-7DDA-675B-5AC1A8441067}"/>
              </a:ext>
            </a:extLst>
          </p:cNvPr>
          <p:cNvSpPr txBox="1"/>
          <p:nvPr/>
        </p:nvSpPr>
        <p:spPr>
          <a:xfrm>
            <a:off x="457200" y="6016752"/>
            <a:ext cx="4724400" cy="246221"/>
          </a:xfrm>
          <a:prstGeom prst="rect">
            <a:avLst/>
          </a:prstGeom>
          <a:noFill/>
        </p:spPr>
        <p:txBody>
          <a:bodyPr wrap="square" rtlCol="0">
            <a:spAutoFit/>
          </a:bodyPr>
          <a:lstStyle/>
          <a:p>
            <a:r>
              <a:rPr lang="en-US" sz="1000" dirty="0">
                <a:latin typeface="Lucida Sans" panose="020B0602030504020204" pitchFamily="34" charset="0"/>
              </a:rPr>
              <a:t>CDC: </a:t>
            </a:r>
            <a:r>
              <a:rPr lang="en-US" sz="1000" i="1" dirty="0">
                <a:latin typeface="Lucida Sans" panose="020B0602030504020204" pitchFamily="34" charset="0"/>
              </a:rPr>
              <a:t>Antibiotic Resistance Threats in the United States, 2019</a:t>
            </a:r>
          </a:p>
        </p:txBody>
      </p:sp>
    </p:spTree>
    <p:extLst>
      <p:ext uri="{BB962C8B-B14F-4D97-AF65-F5344CB8AC3E}">
        <p14:creationId xmlns:p14="http://schemas.microsoft.com/office/powerpoint/2010/main" val="31399404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a:bodyPr>
          <a:lstStyle/>
          <a:p>
            <a:pPr eaLnBrk="1" hangingPunct="1"/>
            <a:r>
              <a:rPr lang="en-US" sz="3200" dirty="0"/>
              <a:t>Methicillin-resistant</a:t>
            </a:r>
            <a:r>
              <a:rPr lang="en-US" sz="3200" i="1" dirty="0"/>
              <a:t> Staphylococcus aureus </a:t>
            </a:r>
            <a:r>
              <a:rPr lang="en-US" sz="3200" dirty="0"/>
              <a:t>(MRSA)</a:t>
            </a:r>
          </a:p>
        </p:txBody>
      </p:sp>
      <p:sp>
        <p:nvSpPr>
          <p:cNvPr id="9219" name="Rectangle 3"/>
          <p:cNvSpPr>
            <a:spLocks noGrp="1" noChangeArrowheads="1"/>
          </p:cNvSpPr>
          <p:nvPr>
            <p:ph idx="1"/>
          </p:nvPr>
        </p:nvSpPr>
        <p:spPr>
          <a:xfrm>
            <a:off x="609600" y="1600202"/>
            <a:ext cx="6705600" cy="4038597"/>
          </a:xfrm>
        </p:spPr>
        <p:txBody>
          <a:bodyPr anchor="ctr">
            <a:normAutofit fontScale="92500" lnSpcReduction="20000"/>
          </a:bodyPr>
          <a:lstStyle/>
          <a:p>
            <a:pPr eaLnBrk="1" hangingPunct="1">
              <a:lnSpc>
                <a:spcPct val="90000"/>
              </a:lnSpc>
            </a:pPr>
            <a:r>
              <a:rPr lang="en-US" sz="2400" dirty="0"/>
              <a:t>Bacteria resistant to several antibiotics</a:t>
            </a:r>
          </a:p>
          <a:p>
            <a:pPr>
              <a:lnSpc>
                <a:spcPct val="90000"/>
              </a:lnSpc>
            </a:pPr>
            <a:r>
              <a:rPr lang="en-US" sz="2400" dirty="0"/>
              <a:t>Staphylococcus aureus is a normal skin flora</a:t>
            </a:r>
          </a:p>
          <a:p>
            <a:pPr eaLnBrk="1" hangingPunct="1">
              <a:lnSpc>
                <a:spcPct val="90000"/>
              </a:lnSpc>
            </a:pPr>
            <a:r>
              <a:rPr lang="en-US" sz="2400" dirty="0"/>
              <a:t>Healthcare-associated and Community associated</a:t>
            </a:r>
          </a:p>
          <a:p>
            <a:pPr eaLnBrk="1" hangingPunct="1">
              <a:lnSpc>
                <a:spcPct val="90000"/>
              </a:lnSpc>
            </a:pPr>
            <a:r>
              <a:rPr lang="en-US" sz="2400" dirty="0"/>
              <a:t>In the outpatient setting is often a skin infection</a:t>
            </a:r>
          </a:p>
          <a:p>
            <a:pPr eaLnBrk="1" hangingPunct="1">
              <a:lnSpc>
                <a:spcPct val="90000"/>
              </a:lnSpc>
            </a:pPr>
            <a:r>
              <a:rPr lang="en-US" sz="2400" dirty="0"/>
              <a:t>In LTC can cause serious infections: </a:t>
            </a:r>
          </a:p>
          <a:p>
            <a:pPr lvl="1">
              <a:lnSpc>
                <a:spcPct val="90000"/>
              </a:lnSpc>
            </a:pPr>
            <a:r>
              <a:rPr lang="en-US" sz="2400" dirty="0"/>
              <a:t>Bloodstream</a:t>
            </a:r>
          </a:p>
          <a:p>
            <a:pPr lvl="1">
              <a:lnSpc>
                <a:spcPct val="90000"/>
              </a:lnSpc>
            </a:pPr>
            <a:r>
              <a:rPr lang="en-US" sz="2400" dirty="0"/>
              <a:t>Pneumonia</a:t>
            </a:r>
          </a:p>
          <a:p>
            <a:pPr lvl="1">
              <a:lnSpc>
                <a:spcPct val="90000"/>
              </a:lnSpc>
            </a:pPr>
            <a:r>
              <a:rPr lang="en-US" sz="2400" dirty="0"/>
              <a:t>Skin and soft tissue</a:t>
            </a:r>
          </a:p>
          <a:p>
            <a:pPr lvl="1">
              <a:lnSpc>
                <a:spcPct val="90000"/>
              </a:lnSpc>
            </a:pPr>
            <a:r>
              <a:rPr lang="en-US" sz="2400" dirty="0"/>
              <a:t>Surgical site</a:t>
            </a:r>
          </a:p>
          <a:p>
            <a:pPr lvl="1">
              <a:lnSpc>
                <a:spcPct val="90000"/>
              </a:lnSpc>
            </a:pPr>
            <a:r>
              <a:rPr lang="en-US" sz="2400" dirty="0"/>
              <a:t>Sepsis</a:t>
            </a:r>
          </a:p>
        </p:txBody>
      </p:sp>
      <p:pic>
        <p:nvPicPr>
          <p:cNvPr id="3074" name="Picture 2" descr="C:\Users\joaadkins\Pictures\mrsa.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391400" y="1295400"/>
            <a:ext cx="4114800" cy="465029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D0433DA-214F-9AEA-55B4-4850A463C21D}"/>
              </a:ext>
            </a:extLst>
          </p:cNvPr>
          <p:cNvSpPr txBox="1"/>
          <p:nvPr/>
        </p:nvSpPr>
        <p:spPr>
          <a:xfrm>
            <a:off x="457200" y="6016752"/>
            <a:ext cx="4724400" cy="246221"/>
          </a:xfrm>
          <a:prstGeom prst="rect">
            <a:avLst/>
          </a:prstGeom>
          <a:noFill/>
        </p:spPr>
        <p:txBody>
          <a:bodyPr wrap="square" rtlCol="0">
            <a:spAutoFit/>
          </a:bodyPr>
          <a:lstStyle/>
          <a:p>
            <a:r>
              <a:rPr lang="en-US" sz="1000" dirty="0">
                <a:latin typeface="Lucida Sans" panose="020B0602030504020204" pitchFamily="34" charset="0"/>
              </a:rPr>
              <a:t>CDC: </a:t>
            </a:r>
            <a:r>
              <a:rPr lang="en-US" sz="1000" i="1" dirty="0">
                <a:latin typeface="Lucida Sans" panose="020B0602030504020204" pitchFamily="34" charset="0"/>
              </a:rPr>
              <a:t>Antibiotic Resistance Threats in the United States, 2019</a:t>
            </a:r>
          </a:p>
        </p:txBody>
      </p:sp>
    </p:spTree>
    <p:extLst>
      <p:ext uri="{BB962C8B-B14F-4D97-AF65-F5344CB8AC3E}">
        <p14:creationId xmlns:p14="http://schemas.microsoft.com/office/powerpoint/2010/main" val="17722520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91ED24-1552-8482-FFC6-FBE6113D5B3B}"/>
              </a:ext>
            </a:extLst>
          </p:cNvPr>
          <p:cNvSpPr>
            <a:spLocks noGrp="1"/>
          </p:cNvSpPr>
          <p:nvPr>
            <p:ph idx="1"/>
          </p:nvPr>
        </p:nvSpPr>
        <p:spPr/>
        <p:txBody>
          <a:bodyPr>
            <a:normAutofit/>
          </a:bodyPr>
          <a:lstStyle/>
          <a:p>
            <a:r>
              <a:rPr lang="en-US" sz="2400" i="1" dirty="0"/>
              <a:t>Staphylococcus aureus </a:t>
            </a:r>
            <a:r>
              <a:rPr lang="en-US" sz="2400" dirty="0"/>
              <a:t>bacteria that is resistant to vancomycin</a:t>
            </a:r>
          </a:p>
          <a:p>
            <a:r>
              <a:rPr lang="en-US" sz="2400" dirty="0"/>
              <a:t>Only 14 cases identified in US since 2002</a:t>
            </a:r>
          </a:p>
          <a:p>
            <a:r>
              <a:rPr lang="en-US" sz="2400" dirty="0"/>
              <a:t>Transmission from patient to patient has not been documented</a:t>
            </a:r>
          </a:p>
          <a:p>
            <a:r>
              <a:rPr lang="en-US" sz="2400" dirty="0"/>
              <a:t>All isolates have been susceptible to other antibiotics</a:t>
            </a:r>
          </a:p>
          <a:p>
            <a:r>
              <a:rPr lang="en-US" sz="2400" dirty="0"/>
              <a:t>VRSA listed as concerning by CDC in 2013. Removed as threat in 2019.</a:t>
            </a:r>
          </a:p>
          <a:p>
            <a:r>
              <a:rPr lang="en-US" sz="2400" dirty="0"/>
              <a:t>CDC continues to monitor</a:t>
            </a:r>
          </a:p>
        </p:txBody>
      </p:sp>
      <p:sp>
        <p:nvSpPr>
          <p:cNvPr id="5" name="TextBox 4">
            <a:extLst>
              <a:ext uri="{FF2B5EF4-FFF2-40B4-BE49-F238E27FC236}">
                <a16:creationId xmlns:a16="http://schemas.microsoft.com/office/drawing/2014/main" id="{DE5B5A86-2F34-12F7-B2F7-E0CAE568F0BB}"/>
              </a:ext>
            </a:extLst>
          </p:cNvPr>
          <p:cNvSpPr txBox="1"/>
          <p:nvPr/>
        </p:nvSpPr>
        <p:spPr>
          <a:xfrm>
            <a:off x="457200" y="6016752"/>
            <a:ext cx="4724400" cy="246221"/>
          </a:xfrm>
          <a:prstGeom prst="rect">
            <a:avLst/>
          </a:prstGeom>
          <a:noFill/>
        </p:spPr>
        <p:txBody>
          <a:bodyPr wrap="square" rtlCol="0">
            <a:spAutoFit/>
          </a:bodyPr>
          <a:lstStyle/>
          <a:p>
            <a:r>
              <a:rPr lang="en-US" sz="1000" dirty="0">
                <a:latin typeface="Lucida Sans" panose="020B0602030504020204" pitchFamily="34" charset="0"/>
              </a:rPr>
              <a:t>CDC: </a:t>
            </a:r>
            <a:r>
              <a:rPr lang="en-US" sz="1000" i="1" dirty="0">
                <a:latin typeface="Lucida Sans" panose="020B0602030504020204" pitchFamily="34" charset="0"/>
              </a:rPr>
              <a:t>Antibiotic Resistance Threats in the United States, 2019</a:t>
            </a:r>
          </a:p>
        </p:txBody>
      </p:sp>
      <p:sp>
        <p:nvSpPr>
          <p:cNvPr id="6" name="Title 5">
            <a:extLst>
              <a:ext uri="{FF2B5EF4-FFF2-40B4-BE49-F238E27FC236}">
                <a16:creationId xmlns:a16="http://schemas.microsoft.com/office/drawing/2014/main" id="{1E7D33A2-9469-4667-EFD4-68515F93DA10}"/>
              </a:ext>
            </a:extLst>
          </p:cNvPr>
          <p:cNvSpPr>
            <a:spLocks noGrp="1"/>
          </p:cNvSpPr>
          <p:nvPr>
            <p:ph type="title"/>
          </p:nvPr>
        </p:nvSpPr>
        <p:spPr/>
        <p:txBody>
          <a:bodyPr/>
          <a:lstStyle/>
          <a:p>
            <a:r>
              <a:rPr lang="en-US" dirty="0"/>
              <a:t>Vancomycin-intermediate and Vancomycin-resistant </a:t>
            </a:r>
            <a:r>
              <a:rPr lang="en-US" i="1" dirty="0"/>
              <a:t>Staphylococcus aureus </a:t>
            </a:r>
            <a:r>
              <a:rPr lang="en-US" dirty="0"/>
              <a:t>(VISA/VRSA)</a:t>
            </a:r>
          </a:p>
        </p:txBody>
      </p:sp>
    </p:spTree>
    <p:extLst>
      <p:ext uri="{BB962C8B-B14F-4D97-AF65-F5344CB8AC3E}">
        <p14:creationId xmlns:p14="http://schemas.microsoft.com/office/powerpoint/2010/main" val="249338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dirty="0"/>
              <a:t>V</a:t>
            </a:r>
            <a:r>
              <a:rPr lang="en-US" sz="3200" dirty="0"/>
              <a:t>ancomycin-resistant </a:t>
            </a:r>
            <a:r>
              <a:rPr lang="en-US" sz="3200" i="1" dirty="0"/>
              <a:t>Enterococcus (VRE)</a:t>
            </a:r>
          </a:p>
        </p:txBody>
      </p:sp>
      <p:sp>
        <p:nvSpPr>
          <p:cNvPr id="7" name="Content Placeholder 6">
            <a:extLst>
              <a:ext uri="{FF2B5EF4-FFF2-40B4-BE49-F238E27FC236}">
                <a16:creationId xmlns:a16="http://schemas.microsoft.com/office/drawing/2014/main" id="{6E22D174-BCC9-B54C-09B3-0FFC1CC13D3B}"/>
              </a:ext>
            </a:extLst>
          </p:cNvPr>
          <p:cNvSpPr>
            <a:spLocks noGrp="1"/>
          </p:cNvSpPr>
          <p:nvPr>
            <p:ph sz="half" idx="2"/>
          </p:nvPr>
        </p:nvSpPr>
        <p:spPr>
          <a:xfrm>
            <a:off x="5638800" y="1600205"/>
            <a:ext cx="5943600" cy="3809996"/>
          </a:xfrm>
        </p:spPr>
        <p:txBody>
          <a:bodyPr>
            <a:normAutofit/>
          </a:bodyPr>
          <a:lstStyle/>
          <a:p>
            <a:pPr eaLnBrk="1" hangingPunct="1"/>
            <a:r>
              <a:rPr lang="en-US" sz="2800" i="1" dirty="0"/>
              <a:t>Enterococci </a:t>
            </a:r>
            <a:r>
              <a:rPr lang="en-US" sz="2800" dirty="0"/>
              <a:t>are normal flora of GI tract</a:t>
            </a:r>
          </a:p>
          <a:p>
            <a:pPr eaLnBrk="1" hangingPunct="1"/>
            <a:r>
              <a:rPr lang="en-US" sz="2800" dirty="0"/>
              <a:t>VRE are strains resistant to the antibiotic vancomycin</a:t>
            </a:r>
          </a:p>
          <a:p>
            <a:pPr eaLnBrk="1" hangingPunct="1"/>
            <a:r>
              <a:rPr lang="en-US" sz="2800" dirty="0"/>
              <a:t>First reported in1989 in US, rapidly spread through healthcare facilities</a:t>
            </a:r>
          </a:p>
        </p:txBody>
      </p:sp>
      <p:pic>
        <p:nvPicPr>
          <p:cNvPr id="7170" name="Picture 2" descr="C:\Users\joaadkins\Pictures\enterococcus.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85800" y="1689575"/>
            <a:ext cx="4480560" cy="34788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DBF0BF2-FBBB-387C-AC6B-20D3B12DB0B7}"/>
              </a:ext>
            </a:extLst>
          </p:cNvPr>
          <p:cNvSpPr txBox="1"/>
          <p:nvPr/>
        </p:nvSpPr>
        <p:spPr>
          <a:xfrm>
            <a:off x="457200" y="6016752"/>
            <a:ext cx="4724400" cy="246221"/>
          </a:xfrm>
          <a:prstGeom prst="rect">
            <a:avLst/>
          </a:prstGeom>
          <a:noFill/>
        </p:spPr>
        <p:txBody>
          <a:bodyPr wrap="square" rtlCol="0">
            <a:spAutoFit/>
          </a:bodyPr>
          <a:lstStyle/>
          <a:p>
            <a:r>
              <a:rPr lang="en-US" sz="1000" dirty="0">
                <a:latin typeface="Lucida Sans" panose="020B0602030504020204" pitchFamily="34" charset="0"/>
              </a:rPr>
              <a:t>CDC: </a:t>
            </a:r>
            <a:r>
              <a:rPr lang="en-US" sz="1000" i="1" dirty="0">
                <a:latin typeface="Lucida Sans" panose="020B0602030504020204" pitchFamily="34" charset="0"/>
              </a:rPr>
              <a:t>Antibiotic Resistance Threats in the United States, 2019</a:t>
            </a:r>
          </a:p>
        </p:txBody>
      </p:sp>
    </p:spTree>
    <p:extLst>
      <p:ext uri="{BB962C8B-B14F-4D97-AF65-F5344CB8AC3E}">
        <p14:creationId xmlns:p14="http://schemas.microsoft.com/office/powerpoint/2010/main" val="15479576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Clostridioides difficile </a:t>
            </a:r>
            <a:r>
              <a:rPr lang="en-US" dirty="0"/>
              <a:t>(C-difficile, C. diff)</a:t>
            </a:r>
          </a:p>
        </p:txBody>
      </p:sp>
      <p:pic>
        <p:nvPicPr>
          <p:cNvPr id="9" name="Picture 2" descr="http://www.cdc.gov/media/releases/2015/p0225-clostridium-difficile.html" title="Clostridium difficile (C. difficile)"/>
          <p:cNvPicPr>
            <a:picLocks noGrp="1" noChangeAspect="1" noChangeArrowheads="1"/>
          </p:cNvPicPr>
          <p:nvPr>
            <p:ph sz="half" idx="1"/>
          </p:nvPr>
        </p:nvPicPr>
        <p:blipFill>
          <a:blip r:embed="rId3" cstate="email">
            <a:extLst>
              <a:ext uri="{28A0092B-C50C-407E-A947-70E740481C1C}">
                <a14:useLocalDpi xmlns:a14="http://schemas.microsoft.com/office/drawing/2010/main"/>
              </a:ext>
            </a:extLst>
          </a:blip>
          <a:srcRect/>
          <a:stretch>
            <a:fillRect/>
          </a:stretch>
        </p:blipFill>
        <p:spPr bwMode="auto">
          <a:xfrm>
            <a:off x="762000" y="1295400"/>
            <a:ext cx="3503067"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a:extLst>
              <a:ext uri="{FF2B5EF4-FFF2-40B4-BE49-F238E27FC236}">
                <a16:creationId xmlns:a16="http://schemas.microsoft.com/office/drawing/2014/main" id="{8A1B75A2-4FB7-E6B5-D080-B0C891768E84}"/>
              </a:ext>
            </a:extLst>
          </p:cNvPr>
          <p:cNvSpPr txBox="1"/>
          <p:nvPr/>
        </p:nvSpPr>
        <p:spPr>
          <a:xfrm>
            <a:off x="457200" y="6016752"/>
            <a:ext cx="4724400" cy="246221"/>
          </a:xfrm>
          <a:prstGeom prst="rect">
            <a:avLst/>
          </a:prstGeom>
          <a:noFill/>
        </p:spPr>
        <p:txBody>
          <a:bodyPr wrap="square" rtlCol="0">
            <a:spAutoFit/>
          </a:bodyPr>
          <a:lstStyle/>
          <a:p>
            <a:r>
              <a:rPr lang="en-US" sz="1000" dirty="0">
                <a:latin typeface="Lucida Sans" panose="020B0602030504020204" pitchFamily="34" charset="0"/>
              </a:rPr>
              <a:t>CDC: </a:t>
            </a:r>
            <a:r>
              <a:rPr lang="en-US" sz="1000" i="1" dirty="0">
                <a:latin typeface="Lucida Sans" panose="020B0602030504020204" pitchFamily="34" charset="0"/>
              </a:rPr>
              <a:t>Antibiotic Resistance Threats in the United States, 2019</a:t>
            </a:r>
          </a:p>
        </p:txBody>
      </p:sp>
      <p:sp>
        <p:nvSpPr>
          <p:cNvPr id="3" name="Content Placeholder 2">
            <a:extLst>
              <a:ext uri="{FF2B5EF4-FFF2-40B4-BE49-F238E27FC236}">
                <a16:creationId xmlns:a16="http://schemas.microsoft.com/office/drawing/2014/main" id="{2D8CD8D5-C7EE-9C05-DA24-E33971FCB608}"/>
              </a:ext>
            </a:extLst>
          </p:cNvPr>
          <p:cNvSpPr>
            <a:spLocks noGrp="1"/>
          </p:cNvSpPr>
          <p:nvPr>
            <p:ph sz="half" idx="2"/>
          </p:nvPr>
        </p:nvSpPr>
        <p:spPr>
          <a:xfrm>
            <a:off x="4724400" y="1295400"/>
            <a:ext cx="6858000" cy="4525963"/>
          </a:xfrm>
        </p:spPr>
        <p:txBody>
          <a:bodyPr>
            <a:normAutofit/>
          </a:bodyPr>
          <a:lstStyle/>
          <a:p>
            <a:r>
              <a:rPr lang="en-US" dirty="0"/>
              <a:t>Gram-positive, obligate, spore-forming anaerobe bacteria </a:t>
            </a:r>
          </a:p>
          <a:p>
            <a:r>
              <a:rPr lang="en-US" dirty="0"/>
              <a:t>Common bacteria responsible for infections in hospitals</a:t>
            </a:r>
          </a:p>
          <a:p>
            <a:r>
              <a:rPr lang="en-US" dirty="0"/>
              <a:t>Causes almost half a million infections in the United States each year</a:t>
            </a:r>
          </a:p>
          <a:p>
            <a:r>
              <a:rPr lang="en-US" dirty="0"/>
              <a:t>About 1 in 6 patients who get </a:t>
            </a:r>
            <a:r>
              <a:rPr lang="en-US" i="1" dirty="0"/>
              <a:t>C. diff</a:t>
            </a:r>
            <a:r>
              <a:rPr lang="en-US" dirty="0"/>
              <a:t> will get it again in the subsequent 2-8 weeks.</a:t>
            </a:r>
          </a:p>
          <a:p>
            <a:r>
              <a:rPr lang="en-US" dirty="0"/>
              <a:t>One in 11 people over age 65 diagnosed with healthcare-associated </a:t>
            </a:r>
            <a:r>
              <a:rPr lang="en-US" i="1" dirty="0"/>
              <a:t>C. diff </a:t>
            </a:r>
            <a:r>
              <a:rPr lang="en-US" dirty="0"/>
              <a:t>infection die within one month.</a:t>
            </a:r>
          </a:p>
        </p:txBody>
      </p:sp>
    </p:spTree>
    <p:extLst>
      <p:ext uri="{BB962C8B-B14F-4D97-AF65-F5344CB8AC3E}">
        <p14:creationId xmlns:p14="http://schemas.microsoft.com/office/powerpoint/2010/main" val="2430376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a:bodyPr>
          <a:lstStyle/>
          <a:p>
            <a:pPr eaLnBrk="1" hangingPunct="1"/>
            <a:r>
              <a:rPr lang="en-US" dirty="0"/>
              <a:t>C</a:t>
            </a:r>
            <a:r>
              <a:rPr lang="en-US" sz="3200" dirty="0"/>
              <a:t>arbapenem-resistant Enterobacterales (CRE)</a:t>
            </a:r>
            <a:endParaRPr lang="en-US" sz="3200" i="1" dirty="0"/>
          </a:p>
        </p:txBody>
      </p:sp>
      <p:sp>
        <p:nvSpPr>
          <p:cNvPr id="13315" name="Rectangle 3"/>
          <p:cNvSpPr>
            <a:spLocks noGrp="1" noChangeArrowheads="1"/>
          </p:cNvSpPr>
          <p:nvPr>
            <p:ph idx="1"/>
          </p:nvPr>
        </p:nvSpPr>
        <p:spPr>
          <a:xfrm>
            <a:off x="609600" y="1600203"/>
            <a:ext cx="6781800" cy="3872862"/>
          </a:xfrm>
        </p:spPr>
        <p:txBody>
          <a:bodyPr anchor="ctr">
            <a:normAutofit fontScale="92500" lnSpcReduction="20000"/>
          </a:bodyPr>
          <a:lstStyle/>
          <a:p>
            <a:pPr eaLnBrk="1" hangingPunct="1"/>
            <a:r>
              <a:rPr lang="en-US" sz="2400" i="1" dirty="0"/>
              <a:t>Enterobacterales</a:t>
            </a:r>
            <a:r>
              <a:rPr lang="en-US" sz="2400" dirty="0"/>
              <a:t> are a bacteria commonly found in GI tract </a:t>
            </a:r>
          </a:p>
          <a:p>
            <a:pPr eaLnBrk="1" hangingPunct="1"/>
            <a:r>
              <a:rPr lang="en-US" sz="2400" dirty="0"/>
              <a:t>Listed as an urgent threat by CDC</a:t>
            </a:r>
          </a:p>
          <a:p>
            <a:pPr eaLnBrk="1" hangingPunct="1"/>
            <a:r>
              <a:rPr lang="en-US" sz="2400" dirty="0"/>
              <a:t>Very concerning as carbapenems are usually the last drug option for the treatment of MDRO infections</a:t>
            </a:r>
          </a:p>
          <a:p>
            <a:pPr eaLnBrk="1" hangingPunct="1"/>
            <a:r>
              <a:rPr lang="en-US" sz="2400" b="0" i="0" dirty="0">
                <a:solidFill>
                  <a:srgbClr val="000000"/>
                </a:solidFill>
                <a:effectLst/>
              </a:rPr>
              <a:t>Associated with mortality rates of up to 50% for hospitalized patients</a:t>
            </a:r>
          </a:p>
          <a:p>
            <a:pPr eaLnBrk="1" hangingPunct="1"/>
            <a:r>
              <a:rPr lang="en-US" sz="2400" dirty="0">
                <a:solidFill>
                  <a:srgbClr val="000000"/>
                </a:solidFill>
              </a:rPr>
              <a:t>Carbapenemase-producing CRE (CP-CRE) believed to be responsible for the increasing spread</a:t>
            </a:r>
            <a:endParaRPr lang="en-US" sz="2800" dirty="0"/>
          </a:p>
        </p:txBody>
      </p:sp>
      <p:pic>
        <p:nvPicPr>
          <p:cNvPr id="4098" name="Picture 2" descr="C:\Users\joaadkins\Pictures\CRE.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515225" y="1600200"/>
            <a:ext cx="3810000" cy="3810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93C8FC4-E627-D91F-3ADC-FBA2553385A9}"/>
              </a:ext>
            </a:extLst>
          </p:cNvPr>
          <p:cNvSpPr txBox="1"/>
          <p:nvPr/>
        </p:nvSpPr>
        <p:spPr>
          <a:xfrm>
            <a:off x="457200" y="6016752"/>
            <a:ext cx="4724400" cy="246221"/>
          </a:xfrm>
          <a:prstGeom prst="rect">
            <a:avLst/>
          </a:prstGeom>
          <a:noFill/>
        </p:spPr>
        <p:txBody>
          <a:bodyPr wrap="square" rtlCol="0">
            <a:spAutoFit/>
          </a:bodyPr>
          <a:lstStyle/>
          <a:p>
            <a:r>
              <a:rPr lang="en-US" sz="1000" dirty="0">
                <a:latin typeface="Lucida Sans" panose="020B0602030504020204" pitchFamily="34" charset="0"/>
              </a:rPr>
              <a:t>CDC: </a:t>
            </a:r>
            <a:r>
              <a:rPr lang="en-US" sz="1000" i="1" dirty="0">
                <a:latin typeface="Lucida Sans" panose="020B0602030504020204" pitchFamily="34" charset="0"/>
              </a:rPr>
              <a:t>Antibiotic Resistance Threats in the United States, 2019</a:t>
            </a:r>
          </a:p>
        </p:txBody>
      </p:sp>
    </p:spTree>
    <p:extLst>
      <p:ext uri="{BB962C8B-B14F-4D97-AF65-F5344CB8AC3E}">
        <p14:creationId xmlns:p14="http://schemas.microsoft.com/office/powerpoint/2010/main" val="22066038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fontScale="90000"/>
          </a:bodyPr>
          <a:lstStyle/>
          <a:p>
            <a:pPr eaLnBrk="1" hangingPunct="1"/>
            <a:r>
              <a:rPr lang="en-US" sz="2900" dirty="0"/>
              <a:t>Extended Spectrum Beta-lactamase Producing Organisms</a:t>
            </a:r>
            <a:br>
              <a:rPr lang="en-US" sz="2900" dirty="0"/>
            </a:br>
            <a:r>
              <a:rPr lang="en-US" sz="2900" dirty="0"/>
              <a:t>(ESBL)</a:t>
            </a:r>
          </a:p>
        </p:txBody>
      </p:sp>
      <p:sp>
        <p:nvSpPr>
          <p:cNvPr id="14339" name="Rectangle 3"/>
          <p:cNvSpPr>
            <a:spLocks noGrp="1" noChangeArrowheads="1"/>
          </p:cNvSpPr>
          <p:nvPr>
            <p:ph idx="1"/>
          </p:nvPr>
        </p:nvSpPr>
        <p:spPr>
          <a:xfrm>
            <a:off x="609600" y="1600203"/>
            <a:ext cx="7010400" cy="3872862"/>
          </a:xfrm>
        </p:spPr>
        <p:txBody>
          <a:bodyPr anchor="ctr">
            <a:normAutofit lnSpcReduction="10000"/>
          </a:bodyPr>
          <a:lstStyle/>
          <a:p>
            <a:pPr eaLnBrk="1" hangingPunct="1"/>
            <a:r>
              <a:rPr lang="en-US" sz="2200" i="1" dirty="0"/>
              <a:t>Enterobacterales</a:t>
            </a:r>
            <a:r>
              <a:rPr lang="en-US" sz="2200" dirty="0"/>
              <a:t> are a bacteria commonly found in GI tract </a:t>
            </a:r>
          </a:p>
          <a:p>
            <a:pPr eaLnBrk="1" hangingPunct="1"/>
            <a:r>
              <a:rPr lang="en-US" sz="2200" dirty="0"/>
              <a:t>Some </a:t>
            </a:r>
            <a:r>
              <a:rPr lang="en-US" sz="2200" i="1" dirty="0"/>
              <a:t>Enterobacterales</a:t>
            </a:r>
            <a:r>
              <a:rPr lang="en-US" sz="2200" dirty="0"/>
              <a:t> produce ESBLs that break down and destroy commonly used antibiotics</a:t>
            </a:r>
          </a:p>
          <a:p>
            <a:pPr eaLnBrk="1" hangingPunct="1"/>
            <a:r>
              <a:rPr lang="en-US" sz="2200" dirty="0"/>
              <a:t>Common infections caused by these organisms require more complex treatment</a:t>
            </a:r>
          </a:p>
          <a:p>
            <a:pPr eaLnBrk="1" hangingPunct="1"/>
            <a:r>
              <a:rPr lang="en-US" sz="2200" dirty="0"/>
              <a:t>In 2017, approximately 197,400 cases of ESBL infections in hospitalized patients and approximately 9,100 deaths </a:t>
            </a:r>
            <a:endParaRPr lang="en-US" dirty="0"/>
          </a:p>
        </p:txBody>
      </p:sp>
      <p:pic>
        <p:nvPicPr>
          <p:cNvPr id="5122" name="Picture 2" descr="C:\Users\joaadkins\Pictures\esbl.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969333" y="1261872"/>
            <a:ext cx="3602181" cy="475488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99982AD-3846-832C-4C9C-D7B2197509F9}"/>
              </a:ext>
            </a:extLst>
          </p:cNvPr>
          <p:cNvSpPr txBox="1"/>
          <p:nvPr/>
        </p:nvSpPr>
        <p:spPr>
          <a:xfrm>
            <a:off x="457200" y="6016752"/>
            <a:ext cx="4724400" cy="246221"/>
          </a:xfrm>
          <a:prstGeom prst="rect">
            <a:avLst/>
          </a:prstGeom>
          <a:noFill/>
        </p:spPr>
        <p:txBody>
          <a:bodyPr wrap="square" rtlCol="0">
            <a:spAutoFit/>
          </a:bodyPr>
          <a:lstStyle/>
          <a:p>
            <a:r>
              <a:rPr lang="en-US" sz="1000" dirty="0">
                <a:latin typeface="Lucida Sans" panose="020B0602030504020204" pitchFamily="34" charset="0"/>
              </a:rPr>
              <a:t>CDC: </a:t>
            </a:r>
            <a:r>
              <a:rPr lang="en-US" sz="1000" i="1" dirty="0">
                <a:latin typeface="Lucida Sans" panose="020B0602030504020204" pitchFamily="34" charset="0"/>
              </a:rPr>
              <a:t>Antibiotic Resistance Threats in the United States, 2019</a:t>
            </a:r>
          </a:p>
        </p:txBody>
      </p:sp>
    </p:spTree>
    <p:extLst>
      <p:ext uri="{BB962C8B-B14F-4D97-AF65-F5344CB8AC3E}">
        <p14:creationId xmlns:p14="http://schemas.microsoft.com/office/powerpoint/2010/main" val="23040281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2232A-D3B7-3D99-B56B-5938CF7AAA05}"/>
              </a:ext>
            </a:extLst>
          </p:cNvPr>
          <p:cNvSpPr>
            <a:spLocks noGrp="1"/>
          </p:cNvSpPr>
          <p:nvPr>
            <p:ph type="title"/>
          </p:nvPr>
        </p:nvSpPr>
        <p:spPr/>
        <p:txBody>
          <a:bodyPr/>
          <a:lstStyle/>
          <a:p>
            <a:r>
              <a:rPr lang="en-US" i="1" dirty="0"/>
              <a:t>Candida auris </a:t>
            </a:r>
            <a:r>
              <a:rPr lang="en-US" dirty="0"/>
              <a:t>(C. auris)</a:t>
            </a:r>
          </a:p>
        </p:txBody>
      </p:sp>
      <p:sp>
        <p:nvSpPr>
          <p:cNvPr id="3" name="Content Placeholder 2">
            <a:extLst>
              <a:ext uri="{FF2B5EF4-FFF2-40B4-BE49-F238E27FC236}">
                <a16:creationId xmlns:a16="http://schemas.microsoft.com/office/drawing/2014/main" id="{0EF682DD-4096-D23F-481E-6D3A3F8FCE5C}"/>
              </a:ext>
            </a:extLst>
          </p:cNvPr>
          <p:cNvSpPr>
            <a:spLocks noGrp="1"/>
          </p:cNvSpPr>
          <p:nvPr>
            <p:ph sz="half" idx="1"/>
          </p:nvPr>
        </p:nvSpPr>
        <p:spPr/>
        <p:txBody>
          <a:bodyPr>
            <a:normAutofit fontScale="92500"/>
          </a:bodyPr>
          <a:lstStyle/>
          <a:p>
            <a:r>
              <a:rPr lang="en-US" sz="2400" dirty="0"/>
              <a:t>Type of yeast that spreads easily among patients and residents</a:t>
            </a:r>
          </a:p>
          <a:p>
            <a:r>
              <a:rPr lang="en-US" sz="2400" dirty="0"/>
              <a:t>Can cause severe illness and death</a:t>
            </a:r>
          </a:p>
          <a:p>
            <a:r>
              <a:rPr lang="en-US" sz="2400" dirty="0"/>
              <a:t>Often multi-drug resistant with some strains resistant to all available classes of antifungals</a:t>
            </a:r>
          </a:p>
          <a:p>
            <a:r>
              <a:rPr lang="en-US" sz="2400" dirty="0"/>
              <a:t>Difficult to identify with standard laboratory methods</a:t>
            </a:r>
          </a:p>
          <a:p>
            <a:r>
              <a:rPr lang="en-US" sz="2400" dirty="0"/>
              <a:t>Has caused outbreaks in facilities</a:t>
            </a:r>
            <a:endParaRPr lang="en-US" dirty="0"/>
          </a:p>
        </p:txBody>
      </p:sp>
      <p:pic>
        <p:nvPicPr>
          <p:cNvPr id="5" name="Picture 4">
            <a:extLst>
              <a:ext uri="{FF2B5EF4-FFF2-40B4-BE49-F238E27FC236}">
                <a16:creationId xmlns:a16="http://schemas.microsoft.com/office/drawing/2014/main" id="{29EBFAC7-42AF-135A-7F45-DFACEC0027D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58078" y="2026798"/>
            <a:ext cx="4663844" cy="2804403"/>
          </a:xfrm>
          <a:prstGeom prst="rect">
            <a:avLst/>
          </a:prstGeom>
        </p:spPr>
      </p:pic>
      <p:sp>
        <p:nvSpPr>
          <p:cNvPr id="4" name="TextBox 3">
            <a:extLst>
              <a:ext uri="{FF2B5EF4-FFF2-40B4-BE49-F238E27FC236}">
                <a16:creationId xmlns:a16="http://schemas.microsoft.com/office/drawing/2014/main" id="{2857A637-AD74-6678-EDDC-A940C9F6AF45}"/>
              </a:ext>
            </a:extLst>
          </p:cNvPr>
          <p:cNvSpPr txBox="1"/>
          <p:nvPr/>
        </p:nvSpPr>
        <p:spPr>
          <a:xfrm>
            <a:off x="457200" y="6016752"/>
            <a:ext cx="4724400" cy="246221"/>
          </a:xfrm>
          <a:prstGeom prst="rect">
            <a:avLst/>
          </a:prstGeom>
          <a:noFill/>
        </p:spPr>
        <p:txBody>
          <a:bodyPr wrap="square" rtlCol="0">
            <a:spAutoFit/>
          </a:bodyPr>
          <a:lstStyle/>
          <a:p>
            <a:r>
              <a:rPr lang="en-US" sz="1000" dirty="0">
                <a:latin typeface="Lucida Sans" panose="020B0602030504020204" pitchFamily="34" charset="0"/>
              </a:rPr>
              <a:t>CDC: </a:t>
            </a:r>
            <a:r>
              <a:rPr lang="en-US" sz="1000" i="1" dirty="0">
                <a:latin typeface="Lucida Sans" panose="020B0602030504020204" pitchFamily="34" charset="0"/>
              </a:rPr>
              <a:t>Antibiotic Resistance Threats in the United States, 2019</a:t>
            </a:r>
          </a:p>
        </p:txBody>
      </p:sp>
    </p:spTree>
    <p:extLst>
      <p:ext uri="{BB962C8B-B14F-4D97-AF65-F5344CB8AC3E}">
        <p14:creationId xmlns:p14="http://schemas.microsoft.com/office/powerpoint/2010/main" val="20006975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1B63D-1A34-746E-5043-3D3BFA08D1E0}"/>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EC51A3A7-500C-9FC3-BE72-25A7FDE7148F}"/>
              </a:ext>
            </a:extLst>
          </p:cNvPr>
          <p:cNvSpPr>
            <a:spLocks noGrp="1"/>
          </p:cNvSpPr>
          <p:nvPr>
            <p:ph idx="1"/>
          </p:nvPr>
        </p:nvSpPr>
        <p:spPr/>
        <p:txBody>
          <a:bodyPr>
            <a:normAutofit/>
          </a:bodyPr>
          <a:lstStyle/>
          <a:p>
            <a:pPr marL="0" marR="0">
              <a:lnSpc>
                <a:spcPct val="107000"/>
              </a:lnSpc>
              <a:spcBef>
                <a:spcPts val="0"/>
              </a:spcBef>
              <a:spcAft>
                <a:spcPts val="800"/>
              </a:spcAft>
            </a:pPr>
            <a:r>
              <a:rPr lang="en-US" sz="2400" kern="100" dirty="0">
                <a:effectLst/>
                <a:ea typeface="Calibri" panose="020F0502020204030204" pitchFamily="34" charset="0"/>
                <a:cs typeface="Times New Roman" panose="02020603050405020304" pitchFamily="18" charset="0"/>
              </a:rPr>
              <a:t>Explain how drug resistance develops and review the high risk, easily  transmittable organisms that may be encountered in LTC</a:t>
            </a:r>
          </a:p>
          <a:p>
            <a:pPr marL="0">
              <a:lnSpc>
                <a:spcPct val="107000"/>
              </a:lnSpc>
              <a:spcBef>
                <a:spcPts val="0"/>
              </a:spcBef>
              <a:spcAft>
                <a:spcPts val="800"/>
              </a:spcAft>
            </a:pPr>
            <a:r>
              <a:rPr lang="en-US" sz="2400" dirty="0"/>
              <a:t>Identify the core elements of an antibiotic stewardship plan</a:t>
            </a:r>
            <a:endParaRPr lang="en-US" sz="2400" kern="1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kern="100" dirty="0">
                <a:effectLst/>
                <a:ea typeface="Calibri" panose="020F0502020204030204" pitchFamily="34" charset="0"/>
                <a:cs typeface="Times New Roman" panose="02020603050405020304" pitchFamily="18" charset="0"/>
              </a:rPr>
              <a:t>Identify ways to minimize exposure and describe the types of transmission-based precautions</a:t>
            </a:r>
          </a:p>
          <a:p>
            <a:pPr marL="0" marR="0">
              <a:lnSpc>
                <a:spcPct val="107000"/>
              </a:lnSpc>
              <a:spcBef>
                <a:spcPts val="0"/>
              </a:spcBef>
              <a:spcAft>
                <a:spcPts val="800"/>
              </a:spcAft>
            </a:pPr>
            <a:r>
              <a:rPr lang="en-US" sz="2400" kern="100" dirty="0">
                <a:effectLst/>
                <a:ea typeface="Calibri" panose="020F0502020204030204" pitchFamily="34" charset="0"/>
                <a:cs typeface="Times New Roman" panose="02020603050405020304" pitchFamily="18" charset="0"/>
              </a:rPr>
              <a:t>Recognize the importance of early recognition of infection for resident and healthcare worker safety and well-being</a:t>
            </a:r>
          </a:p>
          <a:p>
            <a:endParaRPr lang="en-US" dirty="0"/>
          </a:p>
        </p:txBody>
      </p:sp>
    </p:spTree>
    <p:extLst>
      <p:ext uri="{BB962C8B-B14F-4D97-AF65-F5344CB8AC3E}">
        <p14:creationId xmlns:p14="http://schemas.microsoft.com/office/powerpoint/2010/main" val="5943914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Influenza</a:t>
            </a:r>
          </a:p>
        </p:txBody>
      </p:sp>
      <p:sp>
        <p:nvSpPr>
          <p:cNvPr id="3" name="Content Placeholder 2"/>
          <p:cNvSpPr>
            <a:spLocks noGrp="1"/>
          </p:cNvSpPr>
          <p:nvPr>
            <p:ph idx="1"/>
          </p:nvPr>
        </p:nvSpPr>
        <p:spPr>
          <a:xfrm>
            <a:off x="609600" y="1600202"/>
            <a:ext cx="7620000" cy="4267197"/>
          </a:xfrm>
        </p:spPr>
        <p:txBody>
          <a:bodyPr>
            <a:normAutofit lnSpcReduction="10000"/>
          </a:bodyPr>
          <a:lstStyle/>
          <a:p>
            <a:r>
              <a:rPr lang="en-US" sz="2200" dirty="0"/>
              <a:t>Highly infectious viral illness, commonly called the “flu”</a:t>
            </a:r>
          </a:p>
          <a:p>
            <a:r>
              <a:rPr lang="en-US" sz="2200" dirty="0"/>
              <a:t>One of the most common infectious diseases of birds and mammals</a:t>
            </a:r>
          </a:p>
          <a:p>
            <a:r>
              <a:rPr lang="en-US" sz="2200" dirty="0"/>
              <a:t>Secondary bacterial pneumonia most common complication</a:t>
            </a:r>
          </a:p>
          <a:p>
            <a:r>
              <a:rPr lang="en-US" sz="2200" dirty="0"/>
              <a:t>One of the ten leading causes of death in the US when combined with pneumonia</a:t>
            </a:r>
          </a:p>
          <a:p>
            <a:r>
              <a:rPr lang="en-US" sz="2200" dirty="0"/>
              <a:t>Influenza viruses are unique in their ability to cause both recurrent annual epidemics and more serious pandemics</a:t>
            </a:r>
          </a:p>
          <a:p>
            <a:endParaRPr lang="en-US" sz="2200" dirty="0"/>
          </a:p>
          <a:p>
            <a:endParaRPr lang="en-US" sz="2800" dirty="0"/>
          </a:p>
        </p:txBody>
      </p:sp>
      <p:pic>
        <p:nvPicPr>
          <p:cNvPr id="29698" name="Picture 2" descr="C:\Documents and Settings\adkijo00\My Documents\My Pictures\cdc flu.jpeg"/>
          <p:cNvPicPr>
            <a:picLocks noChangeAspect="1" noChangeArrowheads="1"/>
          </p:cNvPicPr>
          <p:nvPr/>
        </p:nvPicPr>
        <p:blipFill>
          <a:blip r:embed="rId3" cstate="print"/>
          <a:srcRect/>
          <a:stretch>
            <a:fillRect/>
          </a:stretch>
        </p:blipFill>
        <p:spPr bwMode="auto">
          <a:xfrm>
            <a:off x="8437880" y="2019300"/>
            <a:ext cx="3556000" cy="2819400"/>
          </a:xfrm>
          <a:prstGeom prst="rect">
            <a:avLst/>
          </a:prstGeom>
          <a:noFill/>
        </p:spPr>
      </p:pic>
      <p:sp>
        <p:nvSpPr>
          <p:cNvPr id="6" name="TextBox 5">
            <a:extLst>
              <a:ext uri="{FF2B5EF4-FFF2-40B4-BE49-F238E27FC236}">
                <a16:creationId xmlns:a16="http://schemas.microsoft.com/office/drawing/2014/main" id="{05DF24CA-2CF5-C4E6-A8BB-74584BD8D060}"/>
              </a:ext>
            </a:extLst>
          </p:cNvPr>
          <p:cNvSpPr txBox="1"/>
          <p:nvPr/>
        </p:nvSpPr>
        <p:spPr>
          <a:xfrm>
            <a:off x="457200" y="6016752"/>
            <a:ext cx="2590800" cy="246221"/>
          </a:xfrm>
          <a:prstGeom prst="rect">
            <a:avLst/>
          </a:prstGeom>
          <a:noFill/>
        </p:spPr>
        <p:txBody>
          <a:bodyPr wrap="square" rtlCol="0">
            <a:spAutoFit/>
          </a:bodyPr>
          <a:lstStyle/>
          <a:p>
            <a:r>
              <a:rPr lang="en-US" sz="1000" dirty="0">
                <a:latin typeface="Lucida Sans" panose="020B0602030504020204" pitchFamily="34" charset="0"/>
              </a:rPr>
              <a:t>CDC: </a:t>
            </a:r>
            <a:r>
              <a:rPr lang="en-US" sz="1000" i="1" dirty="0">
                <a:latin typeface="Lucida Sans" panose="020B0602030504020204" pitchFamily="34" charset="0"/>
              </a:rPr>
              <a:t>Influenza (flu)</a:t>
            </a:r>
            <a:endParaRPr lang="en-US" sz="1000" dirty="0">
              <a:latin typeface="Lucida Sans" panose="020B0602030504020204" pitchFamily="34" charset="0"/>
            </a:endParaRPr>
          </a:p>
        </p:txBody>
      </p:sp>
    </p:spTree>
    <p:extLst>
      <p:ext uri="{BB962C8B-B14F-4D97-AF65-F5344CB8AC3E}">
        <p14:creationId xmlns:p14="http://schemas.microsoft.com/office/powerpoint/2010/main" val="6384963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68382-5802-48A0-0D3C-5466C076BD0B}"/>
              </a:ext>
            </a:extLst>
          </p:cNvPr>
          <p:cNvSpPr>
            <a:spLocks noGrp="1"/>
          </p:cNvSpPr>
          <p:nvPr>
            <p:ph type="title"/>
          </p:nvPr>
        </p:nvSpPr>
        <p:spPr/>
        <p:txBody>
          <a:bodyPr/>
          <a:lstStyle/>
          <a:p>
            <a:r>
              <a:rPr lang="en-US" dirty="0"/>
              <a:t>Coronavirus Disease 2019 (COVID – 19)</a:t>
            </a:r>
          </a:p>
        </p:txBody>
      </p:sp>
      <p:sp>
        <p:nvSpPr>
          <p:cNvPr id="6" name="Content Placeholder 5">
            <a:extLst>
              <a:ext uri="{FF2B5EF4-FFF2-40B4-BE49-F238E27FC236}">
                <a16:creationId xmlns:a16="http://schemas.microsoft.com/office/drawing/2014/main" id="{031511C6-CD2F-B7FC-FCA9-C9C82FC33C04}"/>
              </a:ext>
            </a:extLst>
          </p:cNvPr>
          <p:cNvSpPr>
            <a:spLocks noGrp="1"/>
          </p:cNvSpPr>
          <p:nvPr>
            <p:ph idx="1"/>
          </p:nvPr>
        </p:nvSpPr>
        <p:spPr>
          <a:xfrm>
            <a:off x="609600" y="1600203"/>
            <a:ext cx="7162800" cy="3872862"/>
          </a:xfrm>
        </p:spPr>
        <p:txBody>
          <a:bodyPr anchor="ctr">
            <a:normAutofit lnSpcReduction="10000"/>
          </a:bodyPr>
          <a:lstStyle/>
          <a:p>
            <a:r>
              <a:rPr lang="en-US" sz="2400" dirty="0"/>
              <a:t>Caused by SARS-CoV-2 virus</a:t>
            </a:r>
          </a:p>
          <a:p>
            <a:r>
              <a:rPr lang="en-US" sz="2400" dirty="0"/>
              <a:t>Very contagious and spreads quickly</a:t>
            </a:r>
          </a:p>
          <a:p>
            <a:r>
              <a:rPr lang="en-US" sz="2400" dirty="0"/>
              <a:t>Viruses mutate frequently leading to new strains or variants of the virus</a:t>
            </a:r>
          </a:p>
          <a:p>
            <a:r>
              <a:rPr lang="en-US" sz="2400" dirty="0"/>
              <a:t>Infected people may be asymptomatic, have mild illness or develop severe illness</a:t>
            </a:r>
          </a:p>
          <a:p>
            <a:r>
              <a:rPr lang="en-US" sz="2400" dirty="0"/>
              <a:t>Elderly, immunocompromised individuals, or people with certain health conditions are at higher risk of developing severe illness</a:t>
            </a:r>
          </a:p>
        </p:txBody>
      </p:sp>
      <p:pic>
        <p:nvPicPr>
          <p:cNvPr id="7" name="Picture 6">
            <a:extLst>
              <a:ext uri="{FF2B5EF4-FFF2-40B4-BE49-F238E27FC236}">
                <a16:creationId xmlns:a16="http://schemas.microsoft.com/office/drawing/2014/main" id="{5310D4B9-83D0-E3A3-56D4-762FD9250DC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01000" y="2235025"/>
            <a:ext cx="3840813" cy="2603218"/>
          </a:xfrm>
          <a:prstGeom prst="rect">
            <a:avLst/>
          </a:prstGeom>
        </p:spPr>
      </p:pic>
      <p:sp>
        <p:nvSpPr>
          <p:cNvPr id="3" name="TextBox 2">
            <a:extLst>
              <a:ext uri="{FF2B5EF4-FFF2-40B4-BE49-F238E27FC236}">
                <a16:creationId xmlns:a16="http://schemas.microsoft.com/office/drawing/2014/main" id="{8EED82FE-AC6C-4DB4-EB3B-5BAEAC18EA94}"/>
              </a:ext>
            </a:extLst>
          </p:cNvPr>
          <p:cNvSpPr txBox="1"/>
          <p:nvPr/>
        </p:nvSpPr>
        <p:spPr>
          <a:xfrm>
            <a:off x="533400" y="6019800"/>
            <a:ext cx="1676400" cy="246221"/>
          </a:xfrm>
          <a:prstGeom prst="rect">
            <a:avLst/>
          </a:prstGeom>
          <a:noFill/>
        </p:spPr>
        <p:txBody>
          <a:bodyPr wrap="square" rtlCol="0">
            <a:spAutoFit/>
          </a:bodyPr>
          <a:lstStyle/>
          <a:p>
            <a:r>
              <a:rPr lang="en-US" sz="1000" dirty="0">
                <a:latin typeface="Lucida Sans" panose="020B0602030504020204" pitchFamily="34" charset="0"/>
              </a:rPr>
              <a:t>CDC: </a:t>
            </a:r>
            <a:r>
              <a:rPr lang="en-US" sz="1000" i="1" dirty="0">
                <a:latin typeface="Lucida Sans" panose="020B0602030504020204" pitchFamily="34" charset="0"/>
              </a:rPr>
              <a:t>About COVID-19</a:t>
            </a:r>
            <a:endParaRPr lang="en-US" sz="1000" dirty="0">
              <a:latin typeface="Lucida Sans" panose="020B0602030504020204" pitchFamily="34" charset="0"/>
            </a:endParaRPr>
          </a:p>
        </p:txBody>
      </p:sp>
    </p:spTree>
    <p:extLst>
      <p:ext uri="{BB962C8B-B14F-4D97-AF65-F5344CB8AC3E}">
        <p14:creationId xmlns:p14="http://schemas.microsoft.com/office/powerpoint/2010/main" val="8002545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36677-ED09-409E-7120-1DBD3D2F943F}"/>
              </a:ext>
            </a:extLst>
          </p:cNvPr>
          <p:cNvSpPr>
            <a:spLocks noGrp="1"/>
          </p:cNvSpPr>
          <p:nvPr>
            <p:ph type="title"/>
          </p:nvPr>
        </p:nvSpPr>
        <p:spPr/>
        <p:txBody>
          <a:bodyPr/>
          <a:lstStyle/>
          <a:p>
            <a:r>
              <a:rPr lang="en-US" dirty="0"/>
              <a:t>Respiratory Syncytial Virus (RSV)</a:t>
            </a:r>
          </a:p>
        </p:txBody>
      </p:sp>
      <p:sp>
        <p:nvSpPr>
          <p:cNvPr id="3" name="Content Placeholder 2">
            <a:extLst>
              <a:ext uri="{FF2B5EF4-FFF2-40B4-BE49-F238E27FC236}">
                <a16:creationId xmlns:a16="http://schemas.microsoft.com/office/drawing/2014/main" id="{4C1B9E39-EA59-19B7-76F9-367B8479E1A9}"/>
              </a:ext>
            </a:extLst>
          </p:cNvPr>
          <p:cNvSpPr>
            <a:spLocks noGrp="1"/>
          </p:cNvSpPr>
          <p:nvPr>
            <p:ph sz="half" idx="1"/>
          </p:nvPr>
        </p:nvSpPr>
        <p:spPr>
          <a:xfrm>
            <a:off x="609600" y="1600205"/>
            <a:ext cx="6781800" cy="4298956"/>
          </a:xfrm>
        </p:spPr>
        <p:txBody>
          <a:bodyPr>
            <a:normAutofit/>
          </a:bodyPr>
          <a:lstStyle/>
          <a:p>
            <a:r>
              <a:rPr lang="en-US" sz="2400" dirty="0"/>
              <a:t>Common respiratory virus usually causes mild, cold-like symptoms</a:t>
            </a:r>
          </a:p>
          <a:p>
            <a:r>
              <a:rPr lang="en-US" sz="2400" dirty="0"/>
              <a:t>RSV infections can be dangerous for adults</a:t>
            </a:r>
          </a:p>
          <a:p>
            <a:r>
              <a:rPr lang="en-US" sz="2400" dirty="0"/>
              <a:t>Adults at highest risk for severe infection:</a:t>
            </a:r>
          </a:p>
          <a:p>
            <a:pPr lvl="1"/>
            <a:r>
              <a:rPr lang="en-US" sz="2400" dirty="0"/>
              <a:t>Elderly</a:t>
            </a:r>
          </a:p>
          <a:p>
            <a:pPr lvl="1"/>
            <a:r>
              <a:rPr lang="en-US" sz="2400" dirty="0"/>
              <a:t>Chronic heart or lung disease</a:t>
            </a:r>
          </a:p>
          <a:p>
            <a:pPr lvl="1"/>
            <a:r>
              <a:rPr lang="en-US" sz="2400" dirty="0"/>
              <a:t>Weakened immune systems</a:t>
            </a:r>
          </a:p>
          <a:p>
            <a:pPr lvl="1"/>
            <a:r>
              <a:rPr lang="en-US" sz="2400" dirty="0"/>
              <a:t>Living in LTC facilities</a:t>
            </a:r>
          </a:p>
        </p:txBody>
      </p:sp>
      <p:pic>
        <p:nvPicPr>
          <p:cNvPr id="4" name="Picture 3">
            <a:extLst>
              <a:ext uri="{FF2B5EF4-FFF2-40B4-BE49-F238E27FC236}">
                <a16:creationId xmlns:a16="http://schemas.microsoft.com/office/drawing/2014/main" id="{B990AECB-4365-33CB-A5CD-6136E526DBC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848600" y="1090363"/>
            <a:ext cx="3931920" cy="4940323"/>
          </a:xfrm>
          <a:prstGeom prst="rect">
            <a:avLst/>
          </a:prstGeom>
        </p:spPr>
      </p:pic>
      <p:sp>
        <p:nvSpPr>
          <p:cNvPr id="6" name="TextBox 5">
            <a:extLst>
              <a:ext uri="{FF2B5EF4-FFF2-40B4-BE49-F238E27FC236}">
                <a16:creationId xmlns:a16="http://schemas.microsoft.com/office/drawing/2014/main" id="{837725A6-0E8E-4E9B-D8EC-DA7FF8D6EC7C}"/>
              </a:ext>
            </a:extLst>
          </p:cNvPr>
          <p:cNvSpPr txBox="1"/>
          <p:nvPr/>
        </p:nvSpPr>
        <p:spPr>
          <a:xfrm>
            <a:off x="533400" y="6019800"/>
            <a:ext cx="3429000" cy="246221"/>
          </a:xfrm>
          <a:prstGeom prst="rect">
            <a:avLst/>
          </a:prstGeom>
          <a:noFill/>
        </p:spPr>
        <p:txBody>
          <a:bodyPr wrap="square" rtlCol="0">
            <a:spAutoFit/>
          </a:bodyPr>
          <a:lstStyle/>
          <a:p>
            <a:r>
              <a:rPr lang="en-US" sz="1000" dirty="0">
                <a:latin typeface="Lucida Sans" panose="020B0602030504020204" pitchFamily="34" charset="0"/>
              </a:rPr>
              <a:t>CDC: </a:t>
            </a:r>
            <a:r>
              <a:rPr lang="en-US" sz="1000" i="1" dirty="0">
                <a:latin typeface="Lucida Sans" panose="020B0602030504020204" pitchFamily="34" charset="0"/>
              </a:rPr>
              <a:t>Respiratory Syncytial Virus RSV</a:t>
            </a:r>
            <a:endParaRPr lang="en-US" sz="1000" dirty="0">
              <a:latin typeface="Lucida Sans" panose="020B0602030504020204" pitchFamily="34" charset="0"/>
            </a:endParaRPr>
          </a:p>
        </p:txBody>
      </p:sp>
    </p:spTree>
    <p:extLst>
      <p:ext uri="{BB962C8B-B14F-4D97-AF65-F5344CB8AC3E}">
        <p14:creationId xmlns:p14="http://schemas.microsoft.com/office/powerpoint/2010/main" val="41202148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5B141-3C10-89CB-04FF-22710CE3C1F5}"/>
              </a:ext>
            </a:extLst>
          </p:cNvPr>
          <p:cNvSpPr>
            <a:spLocks noGrp="1"/>
          </p:cNvSpPr>
          <p:nvPr>
            <p:ph type="title"/>
          </p:nvPr>
        </p:nvSpPr>
        <p:spPr/>
        <p:txBody>
          <a:bodyPr/>
          <a:lstStyle/>
          <a:p>
            <a:r>
              <a:rPr lang="en-US" dirty="0"/>
              <a:t>Norovirus</a:t>
            </a:r>
          </a:p>
        </p:txBody>
      </p:sp>
      <p:sp>
        <p:nvSpPr>
          <p:cNvPr id="5" name="Content Placeholder 4">
            <a:extLst>
              <a:ext uri="{FF2B5EF4-FFF2-40B4-BE49-F238E27FC236}">
                <a16:creationId xmlns:a16="http://schemas.microsoft.com/office/drawing/2014/main" id="{5851B6E8-C683-DCA2-DFA4-24C837F471D1}"/>
              </a:ext>
            </a:extLst>
          </p:cNvPr>
          <p:cNvSpPr>
            <a:spLocks noGrp="1"/>
          </p:cNvSpPr>
          <p:nvPr>
            <p:ph idx="1"/>
          </p:nvPr>
        </p:nvSpPr>
        <p:spPr>
          <a:xfrm>
            <a:off x="609600" y="1600203"/>
            <a:ext cx="6705600" cy="3872862"/>
          </a:xfrm>
        </p:spPr>
        <p:txBody>
          <a:bodyPr anchor="ctr"/>
          <a:lstStyle/>
          <a:p>
            <a:r>
              <a:rPr lang="en-US" sz="2400" dirty="0"/>
              <a:t>Highly contagious virus in the  </a:t>
            </a:r>
            <a:r>
              <a:rPr lang="en-US" sz="2400" i="1" dirty="0"/>
              <a:t>Caliciviridae</a:t>
            </a:r>
            <a:r>
              <a:rPr lang="en-US" sz="2400" dirty="0"/>
              <a:t> family </a:t>
            </a:r>
          </a:p>
          <a:p>
            <a:r>
              <a:rPr lang="en-US" sz="2400" dirty="0"/>
              <a:t>Leading cause of foodborne illness, vomiting and diarrhea in the US</a:t>
            </a:r>
          </a:p>
          <a:p>
            <a:r>
              <a:rPr lang="en-US" sz="2400" dirty="0"/>
              <a:t>Many different types of norovirus</a:t>
            </a:r>
          </a:p>
          <a:p>
            <a:r>
              <a:rPr lang="en-US" sz="2400" dirty="0"/>
              <a:t>Sometimes called “stomach flu”</a:t>
            </a:r>
          </a:p>
          <a:p>
            <a:r>
              <a:rPr lang="en-US" sz="2400" dirty="0"/>
              <a:t>Can occur anytime in the year but more common from November to April</a:t>
            </a:r>
            <a:endParaRPr lang="en-US" dirty="0"/>
          </a:p>
        </p:txBody>
      </p:sp>
      <p:pic>
        <p:nvPicPr>
          <p:cNvPr id="6" name="Picture 5">
            <a:extLst>
              <a:ext uri="{FF2B5EF4-FFF2-40B4-BE49-F238E27FC236}">
                <a16:creationId xmlns:a16="http://schemas.microsoft.com/office/drawing/2014/main" id="{0439CDB1-9449-A51B-952D-F05B86B03D3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696200" y="1621434"/>
            <a:ext cx="3733800" cy="3871296"/>
          </a:xfrm>
          <a:prstGeom prst="rect">
            <a:avLst/>
          </a:prstGeom>
        </p:spPr>
      </p:pic>
      <p:sp>
        <p:nvSpPr>
          <p:cNvPr id="7" name="TextBox 6">
            <a:extLst>
              <a:ext uri="{FF2B5EF4-FFF2-40B4-BE49-F238E27FC236}">
                <a16:creationId xmlns:a16="http://schemas.microsoft.com/office/drawing/2014/main" id="{B93CDCD9-5E91-BFBC-37B8-7D61581CE2EB}"/>
              </a:ext>
            </a:extLst>
          </p:cNvPr>
          <p:cNvSpPr txBox="1"/>
          <p:nvPr/>
        </p:nvSpPr>
        <p:spPr>
          <a:xfrm>
            <a:off x="533400" y="6019800"/>
            <a:ext cx="1676400" cy="246221"/>
          </a:xfrm>
          <a:prstGeom prst="rect">
            <a:avLst/>
          </a:prstGeom>
          <a:noFill/>
        </p:spPr>
        <p:txBody>
          <a:bodyPr wrap="square" rtlCol="0">
            <a:spAutoFit/>
          </a:bodyPr>
          <a:lstStyle/>
          <a:p>
            <a:r>
              <a:rPr lang="en-US" sz="1000" dirty="0">
                <a:latin typeface="Lucida Sans" panose="020B0602030504020204" pitchFamily="34" charset="0"/>
              </a:rPr>
              <a:t>Bradley, CDC</a:t>
            </a:r>
          </a:p>
        </p:txBody>
      </p:sp>
    </p:spTree>
    <p:extLst>
      <p:ext uri="{BB962C8B-B14F-4D97-AF65-F5344CB8AC3E}">
        <p14:creationId xmlns:p14="http://schemas.microsoft.com/office/powerpoint/2010/main" val="12497749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0ECCF-15AA-0248-62D8-4DC65E0DF571}"/>
              </a:ext>
            </a:extLst>
          </p:cNvPr>
          <p:cNvSpPr>
            <a:spLocks noGrp="1"/>
          </p:cNvSpPr>
          <p:nvPr>
            <p:ph type="title"/>
          </p:nvPr>
        </p:nvSpPr>
        <p:spPr>
          <a:xfrm>
            <a:off x="609600" y="0"/>
            <a:ext cx="10972800" cy="1417638"/>
          </a:xfrm>
        </p:spPr>
        <p:txBody>
          <a:bodyPr/>
          <a:lstStyle/>
          <a:p>
            <a:r>
              <a:rPr lang="en-US" dirty="0"/>
              <a:t>Scabies</a:t>
            </a:r>
          </a:p>
        </p:txBody>
      </p:sp>
      <p:pic>
        <p:nvPicPr>
          <p:cNvPr id="4" name="Picture 3" descr="A snail on a white surface&#10;&#10;Description automatically generated with low confidence">
            <a:extLst>
              <a:ext uri="{FF2B5EF4-FFF2-40B4-BE49-F238E27FC236}">
                <a16:creationId xmlns:a16="http://schemas.microsoft.com/office/drawing/2014/main" id="{FBCFDA39-3CBB-A8A0-C5DE-E0F6038DB6A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96200" y="1943100"/>
            <a:ext cx="4114800" cy="3086100"/>
          </a:xfrm>
          <a:prstGeom prst="rect">
            <a:avLst/>
          </a:prstGeom>
        </p:spPr>
      </p:pic>
      <p:sp>
        <p:nvSpPr>
          <p:cNvPr id="3" name="TextBox 2">
            <a:extLst>
              <a:ext uri="{FF2B5EF4-FFF2-40B4-BE49-F238E27FC236}">
                <a16:creationId xmlns:a16="http://schemas.microsoft.com/office/drawing/2014/main" id="{468D5A53-A90B-FAC9-DC28-D1CE025CC2CA}"/>
              </a:ext>
            </a:extLst>
          </p:cNvPr>
          <p:cNvSpPr txBox="1"/>
          <p:nvPr/>
        </p:nvSpPr>
        <p:spPr>
          <a:xfrm>
            <a:off x="533400" y="6019800"/>
            <a:ext cx="1676400" cy="246221"/>
          </a:xfrm>
          <a:prstGeom prst="rect">
            <a:avLst/>
          </a:prstGeom>
          <a:noFill/>
        </p:spPr>
        <p:txBody>
          <a:bodyPr wrap="square" rtlCol="0">
            <a:spAutoFit/>
          </a:bodyPr>
          <a:lstStyle/>
          <a:p>
            <a:r>
              <a:rPr lang="en-US" sz="1000" dirty="0">
                <a:latin typeface="Lucida Sans" panose="020B0602030504020204" pitchFamily="34" charset="0"/>
              </a:rPr>
              <a:t>Bradley, CDC</a:t>
            </a:r>
          </a:p>
        </p:txBody>
      </p:sp>
      <p:sp>
        <p:nvSpPr>
          <p:cNvPr id="6" name="Content Placeholder 5">
            <a:extLst>
              <a:ext uri="{FF2B5EF4-FFF2-40B4-BE49-F238E27FC236}">
                <a16:creationId xmlns:a16="http://schemas.microsoft.com/office/drawing/2014/main" id="{2EC27379-6373-9CA6-3FA2-C3E652BB5AEA}"/>
              </a:ext>
            </a:extLst>
          </p:cNvPr>
          <p:cNvSpPr>
            <a:spLocks noGrp="1"/>
          </p:cNvSpPr>
          <p:nvPr>
            <p:ph idx="1"/>
          </p:nvPr>
        </p:nvSpPr>
        <p:spPr>
          <a:xfrm>
            <a:off x="609600" y="1600203"/>
            <a:ext cx="7086600" cy="3872862"/>
          </a:xfrm>
        </p:spPr>
        <p:txBody>
          <a:bodyPr anchor="ctr"/>
          <a:lstStyle/>
          <a:p>
            <a:r>
              <a:rPr lang="en-US" sz="2400" dirty="0"/>
              <a:t>Skin infestation by the mite </a:t>
            </a:r>
            <a:r>
              <a:rPr lang="en-US" sz="2400" i="1" dirty="0"/>
              <a:t>Sarcoptes scabiei</a:t>
            </a:r>
          </a:p>
          <a:p>
            <a:r>
              <a:rPr lang="en-US" sz="2400" dirty="0"/>
              <a:t>Mites burrow into the skin, lives and lays eggs</a:t>
            </a:r>
          </a:p>
          <a:p>
            <a:r>
              <a:rPr lang="en-US" sz="2400" dirty="0"/>
              <a:t>Spreads rapidly in crowded conditions</a:t>
            </a:r>
          </a:p>
          <a:p>
            <a:r>
              <a:rPr lang="en-US" sz="2400" dirty="0"/>
              <a:t>Burrows can sometimes be seen on skin</a:t>
            </a:r>
          </a:p>
          <a:p>
            <a:pPr lvl="1"/>
            <a:r>
              <a:rPr lang="en-US" sz="2400" dirty="0"/>
              <a:t>Caused by female scabies tunneling just beneath surface to lay eggs</a:t>
            </a:r>
            <a:endParaRPr lang="en-US" dirty="0"/>
          </a:p>
        </p:txBody>
      </p:sp>
    </p:spTree>
    <p:extLst>
      <p:ext uri="{BB962C8B-B14F-4D97-AF65-F5344CB8AC3E}">
        <p14:creationId xmlns:p14="http://schemas.microsoft.com/office/powerpoint/2010/main" val="7897274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81248-E945-1B9E-DAC7-F8BD23358180}"/>
              </a:ext>
            </a:extLst>
          </p:cNvPr>
          <p:cNvSpPr>
            <a:spLocks noGrp="1"/>
          </p:cNvSpPr>
          <p:nvPr>
            <p:ph type="title"/>
          </p:nvPr>
        </p:nvSpPr>
        <p:spPr/>
        <p:txBody>
          <a:bodyPr/>
          <a:lstStyle/>
          <a:p>
            <a:r>
              <a:rPr lang="en-US" dirty="0"/>
              <a:t>Invasive Group A </a:t>
            </a:r>
            <a:r>
              <a:rPr lang="en-US" i="1" dirty="0"/>
              <a:t>Streptococcus</a:t>
            </a:r>
            <a:r>
              <a:rPr lang="en-US" dirty="0"/>
              <a:t> (iGAS)</a:t>
            </a:r>
          </a:p>
        </p:txBody>
      </p:sp>
      <p:sp>
        <p:nvSpPr>
          <p:cNvPr id="5" name="Content Placeholder 4">
            <a:extLst>
              <a:ext uri="{FF2B5EF4-FFF2-40B4-BE49-F238E27FC236}">
                <a16:creationId xmlns:a16="http://schemas.microsoft.com/office/drawing/2014/main" id="{47FB7F57-7BD6-6AB4-35D8-D5EA973BB370}"/>
              </a:ext>
            </a:extLst>
          </p:cNvPr>
          <p:cNvSpPr>
            <a:spLocks noGrp="1"/>
          </p:cNvSpPr>
          <p:nvPr>
            <p:ph idx="1"/>
          </p:nvPr>
        </p:nvSpPr>
        <p:spPr>
          <a:xfrm>
            <a:off x="609600" y="1600203"/>
            <a:ext cx="6934200" cy="3872862"/>
          </a:xfrm>
        </p:spPr>
        <p:txBody>
          <a:bodyPr anchor="ctr">
            <a:normAutofit fontScale="92500" lnSpcReduction="10000"/>
          </a:bodyPr>
          <a:lstStyle/>
          <a:p>
            <a:r>
              <a:rPr lang="en-US" sz="2400" dirty="0"/>
              <a:t>Also known as </a:t>
            </a:r>
            <a:r>
              <a:rPr lang="en-US" sz="2400" i="1" dirty="0"/>
              <a:t>Streptococcus pyogenes </a:t>
            </a:r>
            <a:r>
              <a:rPr lang="en-US" sz="2400" dirty="0"/>
              <a:t>or group A strep (GAS)</a:t>
            </a:r>
          </a:p>
          <a:p>
            <a:r>
              <a:rPr lang="en-US" sz="2400" dirty="0"/>
              <a:t>Commonly found in the mouth, nose, and on the skin</a:t>
            </a:r>
          </a:p>
          <a:p>
            <a:r>
              <a:rPr lang="en-US" sz="2400" dirty="0"/>
              <a:t>Very contagious, spread easily person to person</a:t>
            </a:r>
          </a:p>
          <a:p>
            <a:r>
              <a:rPr lang="en-US" sz="2400" dirty="0"/>
              <a:t>Can be colonized or actively infected</a:t>
            </a:r>
          </a:p>
          <a:p>
            <a:r>
              <a:rPr lang="en-US" sz="2400" dirty="0"/>
              <a:t>Very young, elderly, pregnant women, immunocompromised people most at risk</a:t>
            </a:r>
          </a:p>
          <a:p>
            <a:r>
              <a:rPr lang="en-US" sz="2400" dirty="0"/>
              <a:t>Outbreaks common in LTC facilities</a:t>
            </a:r>
          </a:p>
        </p:txBody>
      </p:sp>
      <p:pic>
        <p:nvPicPr>
          <p:cNvPr id="6" name="Picture 5">
            <a:extLst>
              <a:ext uri="{FF2B5EF4-FFF2-40B4-BE49-F238E27FC236}">
                <a16:creationId xmlns:a16="http://schemas.microsoft.com/office/drawing/2014/main" id="{BA0F9E4D-EA8F-0349-C97A-7E61513C354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43800" y="1905000"/>
            <a:ext cx="4206240" cy="2805634"/>
          </a:xfrm>
          <a:prstGeom prst="rect">
            <a:avLst/>
          </a:prstGeom>
        </p:spPr>
      </p:pic>
      <p:sp>
        <p:nvSpPr>
          <p:cNvPr id="3" name="TextBox 2">
            <a:extLst>
              <a:ext uri="{FF2B5EF4-FFF2-40B4-BE49-F238E27FC236}">
                <a16:creationId xmlns:a16="http://schemas.microsoft.com/office/drawing/2014/main" id="{71CA75AB-F4C8-C77D-E402-005868787DD4}"/>
              </a:ext>
            </a:extLst>
          </p:cNvPr>
          <p:cNvSpPr txBox="1"/>
          <p:nvPr/>
        </p:nvSpPr>
        <p:spPr>
          <a:xfrm>
            <a:off x="533400" y="6019800"/>
            <a:ext cx="1676400" cy="246221"/>
          </a:xfrm>
          <a:prstGeom prst="rect">
            <a:avLst/>
          </a:prstGeom>
          <a:noFill/>
        </p:spPr>
        <p:txBody>
          <a:bodyPr wrap="square" rtlCol="0">
            <a:spAutoFit/>
          </a:bodyPr>
          <a:lstStyle/>
          <a:p>
            <a:r>
              <a:rPr lang="en-US" sz="1000" dirty="0">
                <a:latin typeface="Lucida Sans" panose="020B0602030504020204" pitchFamily="34" charset="0"/>
              </a:rPr>
              <a:t>Adkins, APIC</a:t>
            </a:r>
          </a:p>
        </p:txBody>
      </p:sp>
    </p:spTree>
    <p:extLst>
      <p:ext uri="{BB962C8B-B14F-4D97-AF65-F5344CB8AC3E}">
        <p14:creationId xmlns:p14="http://schemas.microsoft.com/office/powerpoint/2010/main" val="27826361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diagram of infection control&#10;&#10;Description automatically generated">
            <a:extLst>
              <a:ext uri="{FF2B5EF4-FFF2-40B4-BE49-F238E27FC236}">
                <a16:creationId xmlns:a16="http://schemas.microsoft.com/office/drawing/2014/main" id="{83AC54FF-2CAB-E803-7EC7-3C718FB57A36}"/>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2026920" y="152400"/>
            <a:ext cx="8138160" cy="6147504"/>
          </a:xfrm>
        </p:spPr>
      </p:pic>
    </p:spTree>
    <p:extLst>
      <p:ext uri="{BB962C8B-B14F-4D97-AF65-F5344CB8AC3E}">
        <p14:creationId xmlns:p14="http://schemas.microsoft.com/office/powerpoint/2010/main" val="2514248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9C054-ED74-4A06-BA40-BD43FD728B34}"/>
              </a:ext>
            </a:extLst>
          </p:cNvPr>
          <p:cNvSpPr>
            <a:spLocks noGrp="1"/>
          </p:cNvSpPr>
          <p:nvPr>
            <p:ph type="title"/>
          </p:nvPr>
        </p:nvSpPr>
        <p:spPr/>
        <p:txBody>
          <a:bodyPr>
            <a:normAutofit/>
          </a:bodyPr>
          <a:lstStyle/>
          <a:p>
            <a:r>
              <a:rPr lang="en-US" dirty="0"/>
              <a:t>Principal Goals of Infection Prevention</a:t>
            </a:r>
          </a:p>
        </p:txBody>
      </p:sp>
      <p:sp>
        <p:nvSpPr>
          <p:cNvPr id="3" name="Content Placeholder 2">
            <a:extLst>
              <a:ext uri="{FF2B5EF4-FFF2-40B4-BE49-F238E27FC236}">
                <a16:creationId xmlns:a16="http://schemas.microsoft.com/office/drawing/2014/main" id="{DDB0F917-DA8F-4D70-889F-7169B54100D6}"/>
              </a:ext>
            </a:extLst>
          </p:cNvPr>
          <p:cNvSpPr>
            <a:spLocks noGrp="1"/>
          </p:cNvSpPr>
          <p:nvPr>
            <p:ph idx="1"/>
          </p:nvPr>
        </p:nvSpPr>
        <p:spPr>
          <a:xfrm>
            <a:off x="609600" y="1600203"/>
            <a:ext cx="6324600" cy="3872862"/>
          </a:xfrm>
        </p:spPr>
        <p:txBody>
          <a:bodyPr anchor="ctr">
            <a:normAutofit/>
          </a:bodyPr>
          <a:lstStyle/>
          <a:p>
            <a:r>
              <a:rPr lang="en-US" sz="2400" dirty="0"/>
              <a:t>Protect the resident</a:t>
            </a:r>
          </a:p>
          <a:p>
            <a:r>
              <a:rPr lang="en-US" sz="2400" dirty="0"/>
              <a:t>Protect others in the healthcare facility</a:t>
            </a:r>
          </a:p>
          <a:p>
            <a:r>
              <a:rPr lang="en-US" sz="2400" dirty="0"/>
              <a:t>Cost-effective</a:t>
            </a:r>
          </a:p>
        </p:txBody>
      </p:sp>
      <p:sp>
        <p:nvSpPr>
          <p:cNvPr id="4" name="TextBox 3">
            <a:extLst>
              <a:ext uri="{FF2B5EF4-FFF2-40B4-BE49-F238E27FC236}">
                <a16:creationId xmlns:a16="http://schemas.microsoft.com/office/drawing/2014/main" id="{0F68BD65-1505-4AEE-BE99-C2487BA633B0}"/>
              </a:ext>
            </a:extLst>
          </p:cNvPr>
          <p:cNvSpPr txBox="1"/>
          <p:nvPr/>
        </p:nvSpPr>
        <p:spPr>
          <a:xfrm>
            <a:off x="457200" y="6096000"/>
            <a:ext cx="1905000" cy="246221"/>
          </a:xfrm>
          <a:prstGeom prst="rect">
            <a:avLst/>
          </a:prstGeom>
          <a:noFill/>
        </p:spPr>
        <p:txBody>
          <a:bodyPr wrap="square" rtlCol="0">
            <a:spAutoFit/>
          </a:bodyPr>
          <a:lstStyle/>
          <a:p>
            <a:r>
              <a:rPr lang="en-US" sz="1000" dirty="0">
                <a:latin typeface="Lucida Sans" panose="020B0602030504020204" pitchFamily="34" charset="0"/>
              </a:rPr>
              <a:t>(APIC)</a:t>
            </a:r>
          </a:p>
        </p:txBody>
      </p:sp>
      <p:pic>
        <p:nvPicPr>
          <p:cNvPr id="7" name="Picture 6">
            <a:extLst>
              <a:ext uri="{FF2B5EF4-FFF2-40B4-BE49-F238E27FC236}">
                <a16:creationId xmlns:a16="http://schemas.microsoft.com/office/drawing/2014/main" id="{2DB39FE7-FF45-D51B-6189-6CB4A0F6627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467600" y="1828801"/>
            <a:ext cx="3962400" cy="3200398"/>
          </a:xfrm>
          <a:prstGeom prst="rect">
            <a:avLst/>
          </a:prstGeom>
        </p:spPr>
      </p:pic>
    </p:spTree>
    <p:extLst>
      <p:ext uri="{BB962C8B-B14F-4D97-AF65-F5344CB8AC3E}">
        <p14:creationId xmlns:p14="http://schemas.microsoft.com/office/powerpoint/2010/main" val="4925042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66456-BC07-4A6A-88D8-78DFECECB3F4}"/>
              </a:ext>
            </a:extLst>
          </p:cNvPr>
          <p:cNvSpPr>
            <a:spLocks noGrp="1"/>
          </p:cNvSpPr>
          <p:nvPr>
            <p:ph type="title"/>
          </p:nvPr>
        </p:nvSpPr>
        <p:spPr/>
        <p:txBody>
          <a:bodyPr>
            <a:normAutofit/>
          </a:bodyPr>
          <a:lstStyle/>
          <a:p>
            <a:r>
              <a:rPr lang="en-US" dirty="0"/>
              <a:t>Infection Prevention in Long-Term Care</a:t>
            </a:r>
          </a:p>
        </p:txBody>
      </p:sp>
      <p:sp>
        <p:nvSpPr>
          <p:cNvPr id="3" name="Content Placeholder 2">
            <a:extLst>
              <a:ext uri="{FF2B5EF4-FFF2-40B4-BE49-F238E27FC236}">
                <a16:creationId xmlns:a16="http://schemas.microsoft.com/office/drawing/2014/main" id="{CE9B4E48-C15C-4F17-B652-6D441D567807}"/>
              </a:ext>
            </a:extLst>
          </p:cNvPr>
          <p:cNvSpPr>
            <a:spLocks noGrp="1"/>
          </p:cNvSpPr>
          <p:nvPr>
            <p:ph sz="half" idx="1"/>
          </p:nvPr>
        </p:nvSpPr>
        <p:spPr>
          <a:xfrm>
            <a:off x="609600" y="1417638"/>
            <a:ext cx="5181600" cy="3992563"/>
          </a:xfrm>
        </p:spPr>
        <p:txBody>
          <a:bodyPr>
            <a:normAutofit/>
          </a:bodyPr>
          <a:lstStyle/>
          <a:p>
            <a:pPr marL="400050">
              <a:lnSpc>
                <a:spcPct val="107000"/>
              </a:lnSpc>
              <a:spcBef>
                <a:spcPts val="0"/>
              </a:spcBef>
              <a:spcAft>
                <a:spcPts val="0"/>
              </a:spcAft>
            </a:pPr>
            <a:r>
              <a:rPr lang="en-US" sz="2800" dirty="0">
                <a:effectLst/>
                <a:ea typeface="Calibri" panose="020F0502020204030204" pitchFamily="34" charset="0"/>
                <a:cs typeface="Times New Roman" panose="02020603050405020304" pitchFamily="18" charset="0"/>
              </a:rPr>
              <a:t>Unique </a:t>
            </a:r>
            <a:r>
              <a:rPr lang="en-US" sz="2800" dirty="0">
                <a:ea typeface="Calibri" panose="020F0502020204030204" pitchFamily="34" charset="0"/>
                <a:cs typeface="Times New Roman" panose="02020603050405020304" pitchFamily="18" charset="0"/>
              </a:rPr>
              <a:t>challenges:</a:t>
            </a:r>
          </a:p>
          <a:p>
            <a:pPr marL="800100" lvl="1">
              <a:lnSpc>
                <a:spcPct val="107000"/>
              </a:lnSpc>
              <a:spcBef>
                <a:spcPts val="0"/>
              </a:spcBef>
              <a:spcAft>
                <a:spcPts val="0"/>
              </a:spcAft>
            </a:pPr>
            <a:r>
              <a:rPr lang="en-US" sz="2800" dirty="0">
                <a:ea typeface="Calibri" panose="020F0502020204030204" pitchFamily="34" charset="0"/>
                <a:cs typeface="Times New Roman" panose="02020603050405020304" pitchFamily="18" charset="0"/>
              </a:rPr>
              <a:t>Regulations</a:t>
            </a:r>
          </a:p>
          <a:p>
            <a:pPr marL="800100" lvl="1">
              <a:lnSpc>
                <a:spcPct val="107000"/>
              </a:lnSpc>
              <a:spcBef>
                <a:spcPts val="0"/>
              </a:spcBef>
              <a:spcAft>
                <a:spcPts val="0"/>
              </a:spcAft>
            </a:pPr>
            <a:r>
              <a:rPr lang="en-US" sz="2800" dirty="0">
                <a:effectLst/>
                <a:ea typeface="Calibri" panose="020F0502020204030204" pitchFamily="34" charset="0"/>
                <a:cs typeface="Times New Roman" panose="02020603050405020304" pitchFamily="18" charset="0"/>
              </a:rPr>
              <a:t>Expectations</a:t>
            </a:r>
          </a:p>
          <a:p>
            <a:pPr marL="800100" lvl="1">
              <a:lnSpc>
                <a:spcPct val="107000"/>
              </a:lnSpc>
              <a:spcBef>
                <a:spcPts val="0"/>
              </a:spcBef>
              <a:spcAft>
                <a:spcPts val="0"/>
              </a:spcAft>
            </a:pPr>
            <a:r>
              <a:rPr lang="en-US" sz="2800" dirty="0">
                <a:ea typeface="Calibri" panose="020F0502020204030204" pitchFamily="34" charset="0"/>
                <a:cs typeface="Times New Roman" panose="02020603050405020304" pitchFamily="18" charset="0"/>
              </a:rPr>
              <a:t>Environment</a:t>
            </a:r>
          </a:p>
          <a:p>
            <a:pPr marL="400050">
              <a:lnSpc>
                <a:spcPct val="107000"/>
              </a:lnSpc>
              <a:spcBef>
                <a:spcPts val="0"/>
              </a:spcBef>
              <a:spcAft>
                <a:spcPts val="0"/>
              </a:spcAft>
            </a:pPr>
            <a:r>
              <a:rPr lang="en-US" sz="2800" dirty="0">
                <a:effectLst/>
                <a:ea typeface="Calibri" panose="020F0502020204030204" pitchFamily="34" charset="0"/>
                <a:cs typeface="Times New Roman" panose="02020603050405020304" pitchFamily="18" charset="0"/>
              </a:rPr>
              <a:t>Requires creative problem-solving</a:t>
            </a:r>
            <a:endParaRPr lang="en-US" dirty="0"/>
          </a:p>
        </p:txBody>
      </p:sp>
      <p:pic>
        <p:nvPicPr>
          <p:cNvPr id="4" name="Picture 3">
            <a:extLst>
              <a:ext uri="{FF2B5EF4-FFF2-40B4-BE49-F238E27FC236}">
                <a16:creationId xmlns:a16="http://schemas.microsoft.com/office/drawing/2014/main" id="{0799A456-5C7A-43BB-997E-6A3D463213E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07280" y="1613143"/>
            <a:ext cx="6675120" cy="3631714"/>
          </a:xfrm>
          <a:prstGeom prst="rect">
            <a:avLst/>
          </a:prstGeom>
        </p:spPr>
      </p:pic>
      <p:sp>
        <p:nvSpPr>
          <p:cNvPr id="6" name="TextBox 5">
            <a:extLst>
              <a:ext uri="{FF2B5EF4-FFF2-40B4-BE49-F238E27FC236}">
                <a16:creationId xmlns:a16="http://schemas.microsoft.com/office/drawing/2014/main" id="{908B2381-6917-E20C-3C74-E96C2FECC08E}"/>
              </a:ext>
            </a:extLst>
          </p:cNvPr>
          <p:cNvSpPr txBox="1"/>
          <p:nvPr/>
        </p:nvSpPr>
        <p:spPr>
          <a:xfrm>
            <a:off x="457200" y="6096000"/>
            <a:ext cx="1905000" cy="246221"/>
          </a:xfrm>
          <a:prstGeom prst="rect">
            <a:avLst/>
          </a:prstGeom>
          <a:noFill/>
        </p:spPr>
        <p:txBody>
          <a:bodyPr wrap="square" rtlCol="0">
            <a:spAutoFit/>
          </a:bodyPr>
          <a:lstStyle/>
          <a:p>
            <a:r>
              <a:rPr lang="en-US" sz="1000" dirty="0">
                <a:latin typeface="Lucida Sans" panose="020B0602030504020204" pitchFamily="34" charset="0"/>
              </a:rPr>
              <a:t>(APIC)</a:t>
            </a:r>
          </a:p>
        </p:txBody>
      </p:sp>
    </p:spTree>
    <p:extLst>
      <p:ext uri="{BB962C8B-B14F-4D97-AF65-F5344CB8AC3E}">
        <p14:creationId xmlns:p14="http://schemas.microsoft.com/office/powerpoint/2010/main" val="5261711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F1579-035C-4302-B119-3F40268D60A2}"/>
              </a:ext>
            </a:extLst>
          </p:cNvPr>
          <p:cNvSpPr>
            <a:spLocks noGrp="1"/>
          </p:cNvSpPr>
          <p:nvPr>
            <p:ph type="title"/>
          </p:nvPr>
        </p:nvSpPr>
        <p:spPr/>
        <p:txBody>
          <a:bodyPr/>
          <a:lstStyle/>
          <a:p>
            <a:r>
              <a:rPr lang="en-US" dirty="0"/>
              <a:t>Key Concepts</a:t>
            </a:r>
          </a:p>
        </p:txBody>
      </p:sp>
      <p:sp>
        <p:nvSpPr>
          <p:cNvPr id="3" name="Content Placeholder 2">
            <a:extLst>
              <a:ext uri="{FF2B5EF4-FFF2-40B4-BE49-F238E27FC236}">
                <a16:creationId xmlns:a16="http://schemas.microsoft.com/office/drawing/2014/main" id="{F079F59A-9655-4178-B072-E56416BBC2A2}"/>
              </a:ext>
            </a:extLst>
          </p:cNvPr>
          <p:cNvSpPr>
            <a:spLocks noGrp="1"/>
          </p:cNvSpPr>
          <p:nvPr>
            <p:ph idx="1"/>
          </p:nvPr>
        </p:nvSpPr>
        <p:spPr>
          <a:xfrm>
            <a:off x="609600" y="1600202"/>
            <a:ext cx="10972800" cy="4419597"/>
          </a:xfrm>
        </p:spPr>
        <p:txBody>
          <a:bodyPr>
            <a:normAutofit lnSpcReduction="10000"/>
          </a:bodyPr>
          <a:lstStyle/>
          <a:p>
            <a:r>
              <a:rPr lang="en-US" sz="2400" dirty="0"/>
              <a:t>“Residents in long-term care facilities (LTCF) are at increased risk of infection because of congregate living, staffing turnover, dependence on unlicensed caregivers, blunted immune responses, and an increased use of invasive devices.”</a:t>
            </a:r>
          </a:p>
          <a:p>
            <a:r>
              <a:rPr lang="en-US" sz="2400" dirty="0"/>
              <a:t>The Centers for Medicare &amp; Medicaid Services (CMS) requires LTCF to provide a “home-like environment” and “person-centered care.” </a:t>
            </a:r>
          </a:p>
          <a:p>
            <a:r>
              <a:rPr lang="en-US" sz="2400" dirty="0"/>
              <a:t>LTCF needs to provide a safe environment for all residents:</a:t>
            </a:r>
          </a:p>
          <a:p>
            <a:pPr lvl="1"/>
            <a:r>
              <a:rPr lang="en-US" sz="2400" dirty="0"/>
              <a:t>Free from infections </a:t>
            </a:r>
          </a:p>
          <a:p>
            <a:pPr lvl="1"/>
            <a:r>
              <a:rPr lang="en-US" sz="2400" dirty="0"/>
              <a:t>Free from exposure to communicable diseases</a:t>
            </a:r>
          </a:p>
          <a:p>
            <a:pPr lvl="1"/>
            <a:r>
              <a:rPr lang="en-US" sz="2400" dirty="0"/>
              <a:t>Opportunity to engage in social activities for their psychosocial well-being  </a:t>
            </a:r>
          </a:p>
          <a:p>
            <a:endParaRPr lang="en-US" dirty="0"/>
          </a:p>
        </p:txBody>
      </p:sp>
      <p:sp>
        <p:nvSpPr>
          <p:cNvPr id="4" name="TextBox 3">
            <a:extLst>
              <a:ext uri="{FF2B5EF4-FFF2-40B4-BE49-F238E27FC236}">
                <a16:creationId xmlns:a16="http://schemas.microsoft.com/office/drawing/2014/main" id="{77611483-3D90-D8C1-E9D4-642A4B335BFD}"/>
              </a:ext>
            </a:extLst>
          </p:cNvPr>
          <p:cNvSpPr txBox="1"/>
          <p:nvPr/>
        </p:nvSpPr>
        <p:spPr>
          <a:xfrm>
            <a:off x="457200" y="6096000"/>
            <a:ext cx="1905000" cy="246221"/>
          </a:xfrm>
          <a:prstGeom prst="rect">
            <a:avLst/>
          </a:prstGeom>
          <a:noFill/>
        </p:spPr>
        <p:txBody>
          <a:bodyPr wrap="square" rtlCol="0">
            <a:spAutoFit/>
          </a:bodyPr>
          <a:lstStyle/>
          <a:p>
            <a:r>
              <a:rPr lang="en-US" sz="1000" dirty="0">
                <a:latin typeface="Lucida Sans" panose="020B0602030504020204" pitchFamily="34" charset="0"/>
              </a:rPr>
              <a:t>(APIC, CMS)</a:t>
            </a:r>
          </a:p>
        </p:txBody>
      </p:sp>
    </p:spTree>
    <p:extLst>
      <p:ext uri="{BB962C8B-B14F-4D97-AF65-F5344CB8AC3E}">
        <p14:creationId xmlns:p14="http://schemas.microsoft.com/office/powerpoint/2010/main" val="658307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33758-87CA-2A4F-0089-DF48FC32E104}"/>
              </a:ext>
            </a:extLst>
          </p:cNvPr>
          <p:cNvSpPr>
            <a:spLocks noGrp="1"/>
          </p:cNvSpPr>
          <p:nvPr>
            <p:ph type="title"/>
          </p:nvPr>
        </p:nvSpPr>
        <p:spPr/>
        <p:txBody>
          <a:bodyPr/>
          <a:lstStyle/>
          <a:p>
            <a:r>
              <a:rPr lang="en-US" dirty="0"/>
              <a:t>Antimicrobial Resistance</a:t>
            </a:r>
          </a:p>
        </p:txBody>
      </p:sp>
      <p:pic>
        <p:nvPicPr>
          <p:cNvPr id="5" name="Content Placeholder 3">
            <a:extLst>
              <a:ext uri="{FF2B5EF4-FFF2-40B4-BE49-F238E27FC236}">
                <a16:creationId xmlns:a16="http://schemas.microsoft.com/office/drawing/2014/main" id="{51F3A736-327F-C6FB-CEFE-6DE0FFB11BC1}"/>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2438400" y="1295400"/>
            <a:ext cx="7315200" cy="4879231"/>
          </a:xfrm>
          <a:prstGeom prst="rect">
            <a:avLst/>
          </a:prstGeom>
        </p:spPr>
      </p:pic>
    </p:spTree>
    <p:extLst>
      <p:ext uri="{BB962C8B-B14F-4D97-AF65-F5344CB8AC3E}">
        <p14:creationId xmlns:p14="http://schemas.microsoft.com/office/powerpoint/2010/main" val="24985421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0AC44-D141-6D0B-DC0A-574CFE45C41F}"/>
              </a:ext>
            </a:extLst>
          </p:cNvPr>
          <p:cNvSpPr>
            <a:spLocks noGrp="1"/>
          </p:cNvSpPr>
          <p:nvPr>
            <p:ph type="title"/>
          </p:nvPr>
        </p:nvSpPr>
        <p:spPr/>
        <p:txBody>
          <a:bodyPr/>
          <a:lstStyle/>
          <a:p>
            <a:r>
              <a:rPr lang="en-US" dirty="0"/>
              <a:t>Importance of Early Recognition</a:t>
            </a:r>
          </a:p>
        </p:txBody>
      </p:sp>
      <p:sp>
        <p:nvSpPr>
          <p:cNvPr id="3" name="Content Placeholder 2">
            <a:extLst>
              <a:ext uri="{FF2B5EF4-FFF2-40B4-BE49-F238E27FC236}">
                <a16:creationId xmlns:a16="http://schemas.microsoft.com/office/drawing/2014/main" id="{290AF76D-4574-F453-0E28-AC7FA698F9BB}"/>
              </a:ext>
            </a:extLst>
          </p:cNvPr>
          <p:cNvSpPr>
            <a:spLocks noGrp="1"/>
          </p:cNvSpPr>
          <p:nvPr>
            <p:ph idx="1"/>
          </p:nvPr>
        </p:nvSpPr>
        <p:spPr/>
        <p:txBody>
          <a:bodyPr/>
          <a:lstStyle/>
          <a:p>
            <a:r>
              <a:rPr lang="en-US" sz="2400" dirty="0"/>
              <a:t>Can lead to better treatment outcomes</a:t>
            </a:r>
          </a:p>
          <a:p>
            <a:r>
              <a:rPr lang="en-US" sz="2400" dirty="0"/>
              <a:t>Can prevent the disease from progressing</a:t>
            </a:r>
          </a:p>
          <a:p>
            <a:r>
              <a:rPr lang="en-US" sz="2400" dirty="0"/>
              <a:t>Allows for early implementation of precautions to help prevent transmission and limit spread</a:t>
            </a:r>
          </a:p>
          <a:p>
            <a:r>
              <a:rPr lang="en-US" sz="2400" dirty="0"/>
              <a:t>Reduces the risk of transmission of infections between residents, healthcare workers and others in the healthcare environment.</a:t>
            </a:r>
          </a:p>
          <a:p>
            <a:r>
              <a:rPr lang="en-US" sz="2400" dirty="0"/>
              <a:t>Surveillance is necessary to identify potential infections to help control transmission</a:t>
            </a:r>
          </a:p>
          <a:p>
            <a:endParaRPr lang="en-US" dirty="0"/>
          </a:p>
        </p:txBody>
      </p:sp>
      <p:sp>
        <p:nvSpPr>
          <p:cNvPr id="5" name="TextBox 4">
            <a:extLst>
              <a:ext uri="{FF2B5EF4-FFF2-40B4-BE49-F238E27FC236}">
                <a16:creationId xmlns:a16="http://schemas.microsoft.com/office/drawing/2014/main" id="{64E50F58-EC10-28FD-C4E8-5088D80CDF9D}"/>
              </a:ext>
            </a:extLst>
          </p:cNvPr>
          <p:cNvSpPr txBox="1"/>
          <p:nvPr/>
        </p:nvSpPr>
        <p:spPr>
          <a:xfrm>
            <a:off x="457200" y="6096000"/>
            <a:ext cx="1905000" cy="246221"/>
          </a:xfrm>
          <a:prstGeom prst="rect">
            <a:avLst/>
          </a:prstGeom>
          <a:noFill/>
        </p:spPr>
        <p:txBody>
          <a:bodyPr wrap="square" rtlCol="0">
            <a:spAutoFit/>
          </a:bodyPr>
          <a:lstStyle/>
          <a:p>
            <a:r>
              <a:rPr lang="en-US" sz="1000" dirty="0">
                <a:latin typeface="Lucida Sans" panose="020B0602030504020204" pitchFamily="34" charset="0"/>
              </a:rPr>
              <a:t>(APIC)</a:t>
            </a:r>
          </a:p>
        </p:txBody>
      </p:sp>
    </p:spTree>
    <p:extLst>
      <p:ext uri="{BB962C8B-B14F-4D97-AF65-F5344CB8AC3E}">
        <p14:creationId xmlns:p14="http://schemas.microsoft.com/office/powerpoint/2010/main" val="14510891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BB312-2D29-EF63-A12F-5B585D69C9D6}"/>
              </a:ext>
            </a:extLst>
          </p:cNvPr>
          <p:cNvSpPr>
            <a:spLocks noGrp="1"/>
          </p:cNvSpPr>
          <p:nvPr>
            <p:ph type="title"/>
          </p:nvPr>
        </p:nvSpPr>
        <p:spPr/>
        <p:txBody>
          <a:bodyPr/>
          <a:lstStyle/>
          <a:p>
            <a:r>
              <a:rPr lang="en-US" dirty="0"/>
              <a:t>Minimize the Exposure!</a:t>
            </a:r>
          </a:p>
        </p:txBody>
      </p:sp>
      <p:sp>
        <p:nvSpPr>
          <p:cNvPr id="3" name="Content Placeholder 2">
            <a:extLst>
              <a:ext uri="{FF2B5EF4-FFF2-40B4-BE49-F238E27FC236}">
                <a16:creationId xmlns:a16="http://schemas.microsoft.com/office/drawing/2014/main" id="{4F8A1723-09AB-C655-D007-7CA8BE97AEFC}"/>
              </a:ext>
            </a:extLst>
          </p:cNvPr>
          <p:cNvSpPr>
            <a:spLocks noGrp="1"/>
          </p:cNvSpPr>
          <p:nvPr>
            <p:ph idx="1"/>
          </p:nvPr>
        </p:nvSpPr>
        <p:spPr/>
        <p:txBody>
          <a:bodyPr>
            <a:normAutofit/>
          </a:bodyPr>
          <a:lstStyle/>
          <a:p>
            <a:r>
              <a:rPr lang="en-US" sz="2800" dirty="0"/>
              <a:t>Chain of transmission</a:t>
            </a:r>
          </a:p>
          <a:p>
            <a:r>
              <a:rPr lang="en-US" sz="2800" dirty="0"/>
              <a:t>Hand hygiene</a:t>
            </a:r>
          </a:p>
          <a:p>
            <a:r>
              <a:rPr lang="en-US" sz="2800" dirty="0"/>
              <a:t>Standard Precautions</a:t>
            </a:r>
          </a:p>
          <a:p>
            <a:r>
              <a:rPr lang="en-US" sz="2800" dirty="0"/>
              <a:t>Transmission-based Precautions</a:t>
            </a:r>
          </a:p>
          <a:p>
            <a:r>
              <a:rPr lang="en-US" sz="2800" dirty="0"/>
              <a:t>Enhanced Barrier Precautions</a:t>
            </a:r>
          </a:p>
        </p:txBody>
      </p:sp>
      <p:sp>
        <p:nvSpPr>
          <p:cNvPr id="4" name="TextBox 3">
            <a:extLst>
              <a:ext uri="{FF2B5EF4-FFF2-40B4-BE49-F238E27FC236}">
                <a16:creationId xmlns:a16="http://schemas.microsoft.com/office/drawing/2014/main" id="{7AE916FE-CE94-A793-2C39-900991120E42}"/>
              </a:ext>
            </a:extLst>
          </p:cNvPr>
          <p:cNvSpPr txBox="1"/>
          <p:nvPr/>
        </p:nvSpPr>
        <p:spPr>
          <a:xfrm>
            <a:off x="457200" y="6096000"/>
            <a:ext cx="1905000" cy="246221"/>
          </a:xfrm>
          <a:prstGeom prst="rect">
            <a:avLst/>
          </a:prstGeom>
          <a:noFill/>
        </p:spPr>
        <p:txBody>
          <a:bodyPr wrap="square" rtlCol="0">
            <a:spAutoFit/>
          </a:bodyPr>
          <a:lstStyle/>
          <a:p>
            <a:r>
              <a:rPr lang="en-US" sz="1000" dirty="0">
                <a:latin typeface="Lucida Sans" panose="020B0602030504020204" pitchFamily="34" charset="0"/>
              </a:rPr>
              <a:t>(APIC)</a:t>
            </a:r>
          </a:p>
        </p:txBody>
      </p:sp>
    </p:spTree>
    <p:extLst>
      <p:ext uri="{BB962C8B-B14F-4D97-AF65-F5344CB8AC3E}">
        <p14:creationId xmlns:p14="http://schemas.microsoft.com/office/powerpoint/2010/main" val="19175643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24004-D08B-4D56-A5E8-C3EADF348A62}"/>
              </a:ext>
            </a:extLst>
          </p:cNvPr>
          <p:cNvSpPr>
            <a:spLocks noGrp="1"/>
          </p:cNvSpPr>
          <p:nvPr>
            <p:ph type="title"/>
          </p:nvPr>
        </p:nvSpPr>
        <p:spPr>
          <a:xfrm>
            <a:off x="609600" y="-152400"/>
            <a:ext cx="10972800" cy="1570038"/>
          </a:xfrm>
        </p:spPr>
        <p:txBody>
          <a:bodyPr/>
          <a:lstStyle/>
          <a:p>
            <a:r>
              <a:rPr lang="en-US" dirty="0"/>
              <a:t>Chain of Transmission</a:t>
            </a:r>
          </a:p>
        </p:txBody>
      </p:sp>
      <p:pic>
        <p:nvPicPr>
          <p:cNvPr id="5" name="Content Placeholder 4">
            <a:extLst>
              <a:ext uri="{FF2B5EF4-FFF2-40B4-BE49-F238E27FC236}">
                <a16:creationId xmlns:a16="http://schemas.microsoft.com/office/drawing/2014/main" id="{8C76002D-AF08-43AC-86B3-641CDC1BCA1F}"/>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3307741" y="1143000"/>
            <a:ext cx="5576518" cy="5029200"/>
          </a:xfrm>
        </p:spPr>
      </p:pic>
    </p:spTree>
    <p:extLst>
      <p:ext uri="{BB962C8B-B14F-4D97-AF65-F5344CB8AC3E}">
        <p14:creationId xmlns:p14="http://schemas.microsoft.com/office/powerpoint/2010/main" val="29357782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CA316-35E3-95FE-58CE-1A4F661503A8}"/>
              </a:ext>
            </a:extLst>
          </p:cNvPr>
          <p:cNvSpPr>
            <a:spLocks noGrp="1"/>
          </p:cNvSpPr>
          <p:nvPr>
            <p:ph type="title"/>
          </p:nvPr>
        </p:nvSpPr>
        <p:spPr/>
        <p:txBody>
          <a:bodyPr/>
          <a:lstStyle/>
          <a:p>
            <a:r>
              <a:rPr lang="en-US" dirty="0"/>
              <a:t>Hand Hygiene</a:t>
            </a:r>
          </a:p>
        </p:txBody>
      </p:sp>
      <p:pic>
        <p:nvPicPr>
          <p:cNvPr id="3" name="Picture 2">
            <a:extLst>
              <a:ext uri="{FF2B5EF4-FFF2-40B4-BE49-F238E27FC236}">
                <a16:creationId xmlns:a16="http://schemas.microsoft.com/office/drawing/2014/main" id="{2121D641-4A93-7A9A-5B79-532738DC8DA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41320" y="1203198"/>
            <a:ext cx="6309360" cy="4451604"/>
          </a:xfrm>
          <a:prstGeom prst="rect">
            <a:avLst/>
          </a:prstGeom>
        </p:spPr>
      </p:pic>
    </p:spTree>
    <p:extLst>
      <p:ext uri="{BB962C8B-B14F-4D97-AF65-F5344CB8AC3E}">
        <p14:creationId xmlns:p14="http://schemas.microsoft.com/office/powerpoint/2010/main" val="39795918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A1420-806C-4153-A477-DD791E97C82F}"/>
              </a:ext>
            </a:extLst>
          </p:cNvPr>
          <p:cNvSpPr>
            <a:spLocks noGrp="1"/>
          </p:cNvSpPr>
          <p:nvPr>
            <p:ph type="title"/>
          </p:nvPr>
        </p:nvSpPr>
        <p:spPr/>
        <p:txBody>
          <a:bodyPr/>
          <a:lstStyle/>
          <a:p>
            <a:r>
              <a:rPr lang="en-US" dirty="0"/>
              <a:t>Types of Precautions</a:t>
            </a:r>
          </a:p>
        </p:txBody>
      </p:sp>
      <p:sp>
        <p:nvSpPr>
          <p:cNvPr id="3" name="Content Placeholder 2">
            <a:extLst>
              <a:ext uri="{FF2B5EF4-FFF2-40B4-BE49-F238E27FC236}">
                <a16:creationId xmlns:a16="http://schemas.microsoft.com/office/drawing/2014/main" id="{26C8BDA3-C9BB-4AED-8093-12D814AB2B21}"/>
              </a:ext>
            </a:extLst>
          </p:cNvPr>
          <p:cNvSpPr>
            <a:spLocks noGrp="1"/>
          </p:cNvSpPr>
          <p:nvPr>
            <p:ph idx="1"/>
          </p:nvPr>
        </p:nvSpPr>
        <p:spPr/>
        <p:txBody>
          <a:bodyPr anchor="ctr">
            <a:normAutofit/>
          </a:bodyPr>
          <a:lstStyle/>
          <a:p>
            <a:r>
              <a:rPr lang="en-US" sz="2400" dirty="0"/>
              <a:t>Standard</a:t>
            </a:r>
          </a:p>
          <a:p>
            <a:r>
              <a:rPr lang="en-US" sz="2400" dirty="0"/>
              <a:t>Transmission-based:</a:t>
            </a:r>
          </a:p>
          <a:p>
            <a:pPr lvl="1"/>
            <a:r>
              <a:rPr lang="en-US" sz="2400" dirty="0"/>
              <a:t>Contact</a:t>
            </a:r>
          </a:p>
          <a:p>
            <a:pPr lvl="1"/>
            <a:r>
              <a:rPr lang="en-US" sz="2400" dirty="0"/>
              <a:t>Droplet</a:t>
            </a:r>
          </a:p>
          <a:p>
            <a:pPr lvl="1"/>
            <a:r>
              <a:rPr lang="en-US" sz="2400" dirty="0"/>
              <a:t>Airborne</a:t>
            </a:r>
          </a:p>
          <a:p>
            <a:r>
              <a:rPr lang="en-US" sz="2400" dirty="0"/>
              <a:t>Enhanced Barrier</a:t>
            </a:r>
            <a:endParaRPr lang="en-US" sz="1800" dirty="0"/>
          </a:p>
        </p:txBody>
      </p:sp>
      <p:pic>
        <p:nvPicPr>
          <p:cNvPr id="5" name="Picture 4">
            <a:extLst>
              <a:ext uri="{FF2B5EF4-FFF2-40B4-BE49-F238E27FC236}">
                <a16:creationId xmlns:a16="http://schemas.microsoft.com/office/drawing/2014/main" id="{B30372F4-940B-4178-9BB6-8655BD00D68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105400" y="1400175"/>
            <a:ext cx="6492240" cy="4057650"/>
          </a:xfrm>
          <a:prstGeom prst="rect">
            <a:avLst/>
          </a:prstGeom>
        </p:spPr>
      </p:pic>
    </p:spTree>
    <p:extLst>
      <p:ext uri="{BB962C8B-B14F-4D97-AF65-F5344CB8AC3E}">
        <p14:creationId xmlns:p14="http://schemas.microsoft.com/office/powerpoint/2010/main" val="14951886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0FBA7-0E07-466F-B21E-EB7F9CA3E1BB}"/>
              </a:ext>
            </a:extLst>
          </p:cNvPr>
          <p:cNvSpPr>
            <a:spLocks noGrp="1"/>
          </p:cNvSpPr>
          <p:nvPr>
            <p:ph type="title"/>
          </p:nvPr>
        </p:nvSpPr>
        <p:spPr/>
        <p:txBody>
          <a:bodyPr/>
          <a:lstStyle/>
          <a:p>
            <a:r>
              <a:rPr lang="en-US" dirty="0"/>
              <a:t>Standard Precautions</a:t>
            </a:r>
          </a:p>
        </p:txBody>
      </p:sp>
      <p:sp>
        <p:nvSpPr>
          <p:cNvPr id="5" name="TextBox 4">
            <a:extLst>
              <a:ext uri="{FF2B5EF4-FFF2-40B4-BE49-F238E27FC236}">
                <a16:creationId xmlns:a16="http://schemas.microsoft.com/office/drawing/2014/main" id="{CB90079D-04DF-CB54-10E4-A7E585BAD770}"/>
              </a:ext>
            </a:extLst>
          </p:cNvPr>
          <p:cNvSpPr txBox="1"/>
          <p:nvPr/>
        </p:nvSpPr>
        <p:spPr>
          <a:xfrm>
            <a:off x="457200" y="6096000"/>
            <a:ext cx="1905000" cy="246221"/>
          </a:xfrm>
          <a:prstGeom prst="rect">
            <a:avLst/>
          </a:prstGeom>
          <a:noFill/>
        </p:spPr>
        <p:txBody>
          <a:bodyPr wrap="square" rtlCol="0">
            <a:spAutoFit/>
          </a:bodyPr>
          <a:lstStyle/>
          <a:p>
            <a:r>
              <a:rPr lang="en-US" sz="1000" dirty="0">
                <a:latin typeface="Lucida Sans" panose="020B0602030504020204" pitchFamily="34" charset="0"/>
              </a:rPr>
              <a:t>(CDC)</a:t>
            </a:r>
          </a:p>
        </p:txBody>
      </p:sp>
      <p:sp>
        <p:nvSpPr>
          <p:cNvPr id="6" name="Content Placeholder 5">
            <a:extLst>
              <a:ext uri="{FF2B5EF4-FFF2-40B4-BE49-F238E27FC236}">
                <a16:creationId xmlns:a16="http://schemas.microsoft.com/office/drawing/2014/main" id="{1E827B68-7B9B-3276-0F10-6F5C0A24A5D8}"/>
              </a:ext>
            </a:extLst>
          </p:cNvPr>
          <p:cNvSpPr>
            <a:spLocks noGrp="1"/>
          </p:cNvSpPr>
          <p:nvPr>
            <p:ph idx="1"/>
          </p:nvPr>
        </p:nvSpPr>
        <p:spPr/>
        <p:txBody>
          <a:bodyPr>
            <a:normAutofit/>
          </a:bodyPr>
          <a:lstStyle/>
          <a:p>
            <a:r>
              <a:rPr lang="en-US" sz="2400" dirty="0"/>
              <a:t>The </a:t>
            </a:r>
            <a:r>
              <a:rPr lang="en-US" sz="2400" b="1" dirty="0">
                <a:solidFill>
                  <a:schemeClr val="accent1"/>
                </a:solidFill>
              </a:rPr>
              <a:t>minimum infection </a:t>
            </a:r>
            <a:r>
              <a:rPr lang="en-US" sz="2400" dirty="0">
                <a:solidFill>
                  <a:schemeClr val="accent1"/>
                </a:solidFill>
              </a:rPr>
              <a:t>prevention measures </a:t>
            </a:r>
            <a:r>
              <a:rPr lang="en-US" sz="2400" dirty="0"/>
              <a:t>that apply to all resident care, regardless of suspected or confirmed infection status of the resident</a:t>
            </a:r>
          </a:p>
          <a:p>
            <a:r>
              <a:rPr lang="en-US" sz="2400" b="1" dirty="0">
                <a:solidFill>
                  <a:schemeClr val="accent1"/>
                </a:solidFill>
              </a:rPr>
              <a:t>Evidence-based practices</a:t>
            </a:r>
            <a:r>
              <a:rPr lang="en-US" sz="2400" dirty="0"/>
              <a:t> designed to protect healthcare personnel and prevent the spread of infections among residents</a:t>
            </a:r>
          </a:p>
          <a:p>
            <a:r>
              <a:rPr lang="en-US" sz="2400" dirty="0"/>
              <a:t>Implementation of Standard Precautions constitutes the primary strategy for the prevention of healthcare-associated transmission of infectious agents among residents and healthcare personnel</a:t>
            </a:r>
          </a:p>
        </p:txBody>
      </p:sp>
    </p:spTree>
    <p:extLst>
      <p:ext uri="{BB962C8B-B14F-4D97-AF65-F5344CB8AC3E}">
        <p14:creationId xmlns:p14="http://schemas.microsoft.com/office/powerpoint/2010/main" val="13390018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63285-D824-481D-827D-236A4AD2A375}"/>
              </a:ext>
            </a:extLst>
          </p:cNvPr>
          <p:cNvSpPr>
            <a:spLocks noGrp="1"/>
          </p:cNvSpPr>
          <p:nvPr>
            <p:ph type="title"/>
          </p:nvPr>
        </p:nvSpPr>
        <p:spPr/>
        <p:txBody>
          <a:bodyPr/>
          <a:lstStyle/>
          <a:p>
            <a:r>
              <a:rPr lang="en-US" dirty="0"/>
              <a:t>Standard Precautions Include:</a:t>
            </a:r>
          </a:p>
        </p:txBody>
      </p:sp>
      <p:sp>
        <p:nvSpPr>
          <p:cNvPr id="3" name="Content Placeholder 2">
            <a:extLst>
              <a:ext uri="{FF2B5EF4-FFF2-40B4-BE49-F238E27FC236}">
                <a16:creationId xmlns:a16="http://schemas.microsoft.com/office/drawing/2014/main" id="{7938B82A-3C8A-4AEB-A6C3-4685F7C3F320}"/>
              </a:ext>
            </a:extLst>
          </p:cNvPr>
          <p:cNvSpPr>
            <a:spLocks noGrp="1"/>
          </p:cNvSpPr>
          <p:nvPr>
            <p:ph idx="1"/>
          </p:nvPr>
        </p:nvSpPr>
        <p:spPr/>
        <p:txBody>
          <a:bodyPr>
            <a:normAutofit/>
          </a:bodyPr>
          <a:lstStyle/>
          <a:p>
            <a:r>
              <a:rPr lang="en-US" sz="2400" dirty="0"/>
              <a:t>Hand hygiene</a:t>
            </a:r>
          </a:p>
          <a:p>
            <a:r>
              <a:rPr lang="en-US" sz="2400" dirty="0"/>
              <a:t>Use of personal protective equipment (PPE)</a:t>
            </a:r>
          </a:p>
          <a:p>
            <a:r>
              <a:rPr lang="en-US" sz="2400" dirty="0"/>
              <a:t>Safe handling of potentially contaminated equipment or surfaces in the patient environment</a:t>
            </a:r>
          </a:p>
          <a:p>
            <a:r>
              <a:rPr lang="en-US" sz="2400" dirty="0"/>
              <a:t>Respiratory hygiene/cough etiquette</a:t>
            </a:r>
          </a:p>
          <a:p>
            <a:pPr lvl="0"/>
            <a:r>
              <a:rPr lang="en-US" sz="2400" dirty="0"/>
              <a:t>Safe injection practices</a:t>
            </a:r>
          </a:p>
        </p:txBody>
      </p:sp>
      <p:sp>
        <p:nvSpPr>
          <p:cNvPr id="7" name="TextBox 6">
            <a:extLst>
              <a:ext uri="{FF2B5EF4-FFF2-40B4-BE49-F238E27FC236}">
                <a16:creationId xmlns:a16="http://schemas.microsoft.com/office/drawing/2014/main" id="{D2468843-68E9-CD27-A149-A381346E3749}"/>
              </a:ext>
            </a:extLst>
          </p:cNvPr>
          <p:cNvSpPr txBox="1"/>
          <p:nvPr/>
        </p:nvSpPr>
        <p:spPr>
          <a:xfrm>
            <a:off x="457200" y="6096000"/>
            <a:ext cx="1905000" cy="246221"/>
          </a:xfrm>
          <a:prstGeom prst="rect">
            <a:avLst/>
          </a:prstGeom>
          <a:noFill/>
        </p:spPr>
        <p:txBody>
          <a:bodyPr wrap="square" rtlCol="0">
            <a:spAutoFit/>
          </a:bodyPr>
          <a:lstStyle/>
          <a:p>
            <a:r>
              <a:rPr lang="en-US" sz="1000" dirty="0">
                <a:latin typeface="Lucida Sans" panose="020B0602030504020204" pitchFamily="34" charset="0"/>
              </a:rPr>
              <a:t>(CDC-2007 Isolation)</a:t>
            </a:r>
          </a:p>
        </p:txBody>
      </p:sp>
    </p:spTree>
    <p:extLst>
      <p:ext uri="{BB962C8B-B14F-4D97-AF65-F5344CB8AC3E}">
        <p14:creationId xmlns:p14="http://schemas.microsoft.com/office/powerpoint/2010/main" val="1512970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3">
                                            <p:txEl>
                                              <p:pRg st="0" end="0"/>
                                            </p:txEl>
                                          </p:spTgt>
                                        </p:tgtEl>
                                      </p:cBhvr>
                                    </p:animEffect>
                                    <p:animScale>
                                      <p:cBhvr>
                                        <p:cTn id="7" dur="250" autoRev="1" fill="hold"/>
                                        <p:tgtEl>
                                          <p:spTgt spid="3">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3">
                                            <p:txEl>
                                              <p:pRg st="1" end="1"/>
                                            </p:txEl>
                                          </p:spTgt>
                                        </p:tgtEl>
                                      </p:cBhvr>
                                    </p:animEffect>
                                    <p:animScale>
                                      <p:cBhvr>
                                        <p:cTn id="12" dur="250" autoRev="1" fill="hold"/>
                                        <p:tgtEl>
                                          <p:spTgt spid="3">
                                            <p:txEl>
                                              <p:pRg st="1" end="1"/>
                                            </p:tx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3">
                                            <p:txEl>
                                              <p:pRg st="2" end="2"/>
                                            </p:txEl>
                                          </p:spTgt>
                                        </p:tgtEl>
                                      </p:cBhvr>
                                    </p:animEffect>
                                    <p:animScale>
                                      <p:cBhvr>
                                        <p:cTn id="17" dur="250" autoRev="1" fill="hold"/>
                                        <p:tgtEl>
                                          <p:spTgt spid="3">
                                            <p:txEl>
                                              <p:pRg st="2" end="2"/>
                                            </p:txEl>
                                          </p:spTgt>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nodeType="clickEffect">
                                  <p:stCondLst>
                                    <p:cond delay="0"/>
                                  </p:stCondLst>
                                  <p:childTnLst>
                                    <p:animEffect transition="out" filter="fade">
                                      <p:cBhvr>
                                        <p:cTn id="21" dur="500" tmFilter="0, 0; .2, .5; .8, .5; 1, 0"/>
                                        <p:tgtEl>
                                          <p:spTgt spid="3">
                                            <p:txEl>
                                              <p:pRg st="3" end="3"/>
                                            </p:txEl>
                                          </p:spTgt>
                                        </p:tgtEl>
                                      </p:cBhvr>
                                    </p:animEffect>
                                    <p:animScale>
                                      <p:cBhvr>
                                        <p:cTn id="22" dur="250" autoRev="1" fill="hold"/>
                                        <p:tgtEl>
                                          <p:spTgt spid="3">
                                            <p:txEl>
                                              <p:pRg st="3" end="3"/>
                                            </p:txEl>
                                          </p:spTgt>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nodeType="clickEffect">
                                  <p:stCondLst>
                                    <p:cond delay="0"/>
                                  </p:stCondLst>
                                  <p:childTnLst>
                                    <p:animEffect transition="out" filter="fade">
                                      <p:cBhvr>
                                        <p:cTn id="26" dur="500" tmFilter="0, 0; .2, .5; .8, .5; 1, 0"/>
                                        <p:tgtEl>
                                          <p:spTgt spid="3">
                                            <p:txEl>
                                              <p:pRg st="4" end="4"/>
                                            </p:txEl>
                                          </p:spTgt>
                                        </p:tgtEl>
                                      </p:cBhvr>
                                    </p:animEffect>
                                    <p:animScale>
                                      <p:cBhvr>
                                        <p:cTn id="27" dur="250" autoRev="1" fill="hold"/>
                                        <p:tgtEl>
                                          <p:spTgt spid="3">
                                            <p:txEl>
                                              <p:pRg st="4" end="4"/>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053E7-7D6D-40CC-94C8-EB530740AE89}"/>
              </a:ext>
            </a:extLst>
          </p:cNvPr>
          <p:cNvSpPr>
            <a:spLocks noGrp="1"/>
          </p:cNvSpPr>
          <p:nvPr>
            <p:ph type="title"/>
          </p:nvPr>
        </p:nvSpPr>
        <p:spPr>
          <a:xfrm>
            <a:off x="609600" y="76200"/>
            <a:ext cx="10972800" cy="1341438"/>
          </a:xfrm>
        </p:spPr>
        <p:txBody>
          <a:bodyPr/>
          <a:lstStyle/>
          <a:p>
            <a:r>
              <a:rPr lang="en-US" dirty="0"/>
              <a:t>Resident Characteristics</a:t>
            </a:r>
          </a:p>
        </p:txBody>
      </p:sp>
      <p:pic>
        <p:nvPicPr>
          <p:cNvPr id="6" name="Content Placeholder 5">
            <a:extLst>
              <a:ext uri="{FF2B5EF4-FFF2-40B4-BE49-F238E27FC236}">
                <a16:creationId xmlns:a16="http://schemas.microsoft.com/office/drawing/2014/main" id="{BB85EA10-345D-4E20-BAE2-0EB421F299CD}"/>
              </a:ext>
            </a:extLst>
          </p:cNvPr>
          <p:cNvPicPr>
            <a:picLocks noGrp="1" noChangeAspect="1"/>
          </p:cNvPicPr>
          <p:nvPr>
            <p:ph sz="half" idx="1"/>
          </p:nvPr>
        </p:nvPicPr>
        <p:blipFill rotWithShape="1">
          <a:blip r:embed="rId3" cstate="email">
            <a:extLst>
              <a:ext uri="{28A0092B-C50C-407E-A947-70E740481C1C}">
                <a14:useLocalDpi xmlns:a14="http://schemas.microsoft.com/office/drawing/2010/main"/>
              </a:ext>
            </a:extLst>
          </a:blip>
          <a:srcRect/>
          <a:stretch/>
        </p:blipFill>
        <p:spPr>
          <a:xfrm>
            <a:off x="838200" y="1704707"/>
            <a:ext cx="4419600" cy="4238893"/>
          </a:xfrm>
        </p:spPr>
      </p:pic>
      <p:sp>
        <p:nvSpPr>
          <p:cNvPr id="3" name="TextBox 2">
            <a:extLst>
              <a:ext uri="{FF2B5EF4-FFF2-40B4-BE49-F238E27FC236}">
                <a16:creationId xmlns:a16="http://schemas.microsoft.com/office/drawing/2014/main" id="{53501286-37E0-2816-0A2E-486D8AFCEB1F}"/>
              </a:ext>
            </a:extLst>
          </p:cNvPr>
          <p:cNvSpPr txBox="1"/>
          <p:nvPr/>
        </p:nvSpPr>
        <p:spPr>
          <a:xfrm>
            <a:off x="457200" y="6096000"/>
            <a:ext cx="1905000" cy="246221"/>
          </a:xfrm>
          <a:prstGeom prst="rect">
            <a:avLst/>
          </a:prstGeom>
          <a:noFill/>
        </p:spPr>
        <p:txBody>
          <a:bodyPr wrap="square" rtlCol="0">
            <a:spAutoFit/>
          </a:bodyPr>
          <a:lstStyle/>
          <a:p>
            <a:r>
              <a:rPr lang="en-US" sz="1000" dirty="0">
                <a:latin typeface="Lucida Sans" panose="020B0602030504020204" pitchFamily="34" charset="0"/>
              </a:rPr>
              <a:t>(CDC, Kellar)</a:t>
            </a:r>
          </a:p>
        </p:txBody>
      </p:sp>
      <p:sp>
        <p:nvSpPr>
          <p:cNvPr id="5" name="Content Placeholder 4">
            <a:extLst>
              <a:ext uri="{FF2B5EF4-FFF2-40B4-BE49-F238E27FC236}">
                <a16:creationId xmlns:a16="http://schemas.microsoft.com/office/drawing/2014/main" id="{DD6D266E-C4DD-8F33-5E3B-23E5EE626AB1}"/>
              </a:ext>
            </a:extLst>
          </p:cNvPr>
          <p:cNvSpPr>
            <a:spLocks noGrp="1"/>
          </p:cNvSpPr>
          <p:nvPr>
            <p:ph sz="half" idx="2"/>
          </p:nvPr>
        </p:nvSpPr>
        <p:spPr>
          <a:xfrm>
            <a:off x="6197600" y="1600204"/>
            <a:ext cx="5384800" cy="4495795"/>
          </a:xfrm>
        </p:spPr>
        <p:txBody>
          <a:bodyPr>
            <a:normAutofit/>
          </a:bodyPr>
          <a:lstStyle/>
          <a:p>
            <a:r>
              <a:rPr lang="en-US" sz="2400" dirty="0"/>
              <a:t>Cognitive function (understands directions)</a:t>
            </a:r>
          </a:p>
          <a:p>
            <a:r>
              <a:rPr lang="en-US" sz="2400" dirty="0"/>
              <a:t>Cooperative (willing and able to follow directions)</a:t>
            </a:r>
          </a:p>
          <a:p>
            <a:r>
              <a:rPr lang="en-US" sz="2400" dirty="0"/>
              <a:t>Continent (of urine or stool)</a:t>
            </a:r>
          </a:p>
          <a:p>
            <a:r>
              <a:rPr lang="en-US" sz="2400" dirty="0"/>
              <a:t>Contained (secretions, excretions, or wounds)</a:t>
            </a:r>
          </a:p>
          <a:p>
            <a:r>
              <a:rPr lang="en-US" sz="2400" dirty="0"/>
              <a:t>Cleanliness (capacity for personal hygiene)</a:t>
            </a:r>
          </a:p>
        </p:txBody>
      </p:sp>
    </p:spTree>
    <p:extLst>
      <p:ext uri="{BB962C8B-B14F-4D97-AF65-F5344CB8AC3E}">
        <p14:creationId xmlns:p14="http://schemas.microsoft.com/office/powerpoint/2010/main" val="24798420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E9655-08DE-46F9-80B2-62F152247484}"/>
              </a:ext>
            </a:extLst>
          </p:cNvPr>
          <p:cNvSpPr>
            <a:spLocks noGrp="1"/>
          </p:cNvSpPr>
          <p:nvPr>
            <p:ph type="title"/>
          </p:nvPr>
        </p:nvSpPr>
        <p:spPr/>
        <p:txBody>
          <a:bodyPr/>
          <a:lstStyle/>
          <a:p>
            <a:r>
              <a:rPr lang="en-US" dirty="0"/>
              <a:t>“Dress for the Occasion”</a:t>
            </a:r>
          </a:p>
        </p:txBody>
      </p:sp>
      <p:sp>
        <p:nvSpPr>
          <p:cNvPr id="4" name="Content Placeholder 3">
            <a:extLst>
              <a:ext uri="{FF2B5EF4-FFF2-40B4-BE49-F238E27FC236}">
                <a16:creationId xmlns:a16="http://schemas.microsoft.com/office/drawing/2014/main" id="{37520669-05B5-4D36-B2A0-6557A17DA77A}"/>
              </a:ext>
            </a:extLst>
          </p:cNvPr>
          <p:cNvSpPr>
            <a:spLocks noGrp="1"/>
          </p:cNvSpPr>
          <p:nvPr>
            <p:ph sz="half" idx="2"/>
          </p:nvPr>
        </p:nvSpPr>
        <p:spPr/>
        <p:txBody>
          <a:bodyPr/>
          <a:lstStyle/>
          <a:p>
            <a:pPr marL="0" indent="0">
              <a:buNone/>
            </a:pPr>
            <a:r>
              <a:rPr lang="en-US" altLang="en-US" dirty="0"/>
              <a:t>If you anticipate the chance of being splashed, splattered, or contaminated in any way by the job you are about to perform…</a:t>
            </a:r>
          </a:p>
          <a:p>
            <a:pPr marL="0" indent="0">
              <a:buNone/>
            </a:pPr>
            <a:r>
              <a:rPr lang="en-US" altLang="en-US" i="1" dirty="0">
                <a:solidFill>
                  <a:srgbClr val="425563"/>
                </a:solidFill>
              </a:rPr>
              <a:t>	               </a:t>
            </a:r>
            <a:r>
              <a:rPr lang="en-US" altLang="en-US" sz="2800" b="1" dirty="0">
                <a:solidFill>
                  <a:srgbClr val="46C3B2"/>
                </a:solidFill>
              </a:rPr>
              <a:t>PPE is required.</a:t>
            </a:r>
          </a:p>
          <a:p>
            <a:pPr marL="0" indent="0">
              <a:buNone/>
            </a:pPr>
            <a:endParaRPr lang="en-US" dirty="0"/>
          </a:p>
        </p:txBody>
      </p:sp>
      <p:pic>
        <p:nvPicPr>
          <p:cNvPr id="5" name="Content Placeholder 4">
            <a:extLst>
              <a:ext uri="{FF2B5EF4-FFF2-40B4-BE49-F238E27FC236}">
                <a16:creationId xmlns:a16="http://schemas.microsoft.com/office/drawing/2014/main" id="{B92A63DA-1592-459D-88A8-D2B9B5192B4C}"/>
              </a:ext>
            </a:extLst>
          </p:cNvPr>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2028145" y="1600200"/>
            <a:ext cx="2547710" cy="3810000"/>
          </a:xfrm>
        </p:spPr>
      </p:pic>
      <p:sp>
        <p:nvSpPr>
          <p:cNvPr id="3" name="TextBox 2">
            <a:extLst>
              <a:ext uri="{FF2B5EF4-FFF2-40B4-BE49-F238E27FC236}">
                <a16:creationId xmlns:a16="http://schemas.microsoft.com/office/drawing/2014/main" id="{F20C9BB6-C7C0-FF84-7F6E-2323D5BC657F}"/>
              </a:ext>
            </a:extLst>
          </p:cNvPr>
          <p:cNvSpPr txBox="1"/>
          <p:nvPr/>
        </p:nvSpPr>
        <p:spPr>
          <a:xfrm>
            <a:off x="457200" y="6096000"/>
            <a:ext cx="1905000" cy="246221"/>
          </a:xfrm>
          <a:prstGeom prst="rect">
            <a:avLst/>
          </a:prstGeom>
          <a:noFill/>
        </p:spPr>
        <p:txBody>
          <a:bodyPr wrap="square" rtlCol="0">
            <a:spAutoFit/>
          </a:bodyPr>
          <a:lstStyle/>
          <a:p>
            <a:r>
              <a:rPr lang="en-US" sz="1000" dirty="0">
                <a:latin typeface="Lucida Sans" panose="020B0602030504020204" pitchFamily="34" charset="0"/>
              </a:rPr>
              <a:t>(CDC-2007 Isolation)</a:t>
            </a:r>
          </a:p>
        </p:txBody>
      </p:sp>
    </p:spTree>
    <p:extLst>
      <p:ext uri="{BB962C8B-B14F-4D97-AF65-F5344CB8AC3E}">
        <p14:creationId xmlns:p14="http://schemas.microsoft.com/office/powerpoint/2010/main" val="3605342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EC1208-A247-02AD-4E34-F1EFC325053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43800" y="908544"/>
            <a:ext cx="3749040" cy="4973604"/>
          </a:xfrm>
          <a:prstGeom prst="rect">
            <a:avLst/>
          </a:prstGeom>
          <a:ln w="19050">
            <a:solidFill>
              <a:schemeClr val="tx1"/>
            </a:solidFill>
          </a:ln>
        </p:spPr>
      </p:pic>
      <p:sp>
        <p:nvSpPr>
          <p:cNvPr id="6" name="Title 5">
            <a:extLst>
              <a:ext uri="{FF2B5EF4-FFF2-40B4-BE49-F238E27FC236}">
                <a16:creationId xmlns:a16="http://schemas.microsoft.com/office/drawing/2014/main" id="{86DFC3C0-1C50-63B5-BEAB-50A9B081F2BB}"/>
              </a:ext>
            </a:extLst>
          </p:cNvPr>
          <p:cNvSpPr>
            <a:spLocks noGrp="1"/>
          </p:cNvSpPr>
          <p:nvPr>
            <p:ph type="title"/>
          </p:nvPr>
        </p:nvSpPr>
        <p:spPr/>
        <p:txBody>
          <a:bodyPr/>
          <a:lstStyle/>
          <a:p>
            <a:r>
              <a:rPr lang="en-US" dirty="0"/>
              <a:t>Good Cough Etiquette</a:t>
            </a:r>
          </a:p>
        </p:txBody>
      </p:sp>
      <p:sp>
        <p:nvSpPr>
          <p:cNvPr id="7" name="TextBox 6">
            <a:extLst>
              <a:ext uri="{FF2B5EF4-FFF2-40B4-BE49-F238E27FC236}">
                <a16:creationId xmlns:a16="http://schemas.microsoft.com/office/drawing/2014/main" id="{4C312D1E-AE18-5A14-DD05-DAF31A53A7E8}"/>
              </a:ext>
            </a:extLst>
          </p:cNvPr>
          <p:cNvSpPr txBox="1"/>
          <p:nvPr/>
        </p:nvSpPr>
        <p:spPr>
          <a:xfrm>
            <a:off x="457200" y="6096000"/>
            <a:ext cx="1905000" cy="246221"/>
          </a:xfrm>
          <a:prstGeom prst="rect">
            <a:avLst/>
          </a:prstGeom>
          <a:noFill/>
        </p:spPr>
        <p:txBody>
          <a:bodyPr wrap="square" rtlCol="0">
            <a:spAutoFit/>
          </a:bodyPr>
          <a:lstStyle/>
          <a:p>
            <a:r>
              <a:rPr lang="en-US" sz="1000" dirty="0">
                <a:latin typeface="Lucida Sans" panose="020B0602030504020204" pitchFamily="34" charset="0"/>
              </a:rPr>
              <a:t>(CDC-Influenza)</a:t>
            </a:r>
          </a:p>
        </p:txBody>
      </p:sp>
      <p:sp>
        <p:nvSpPr>
          <p:cNvPr id="8" name="Content Placeholder 7">
            <a:extLst>
              <a:ext uri="{FF2B5EF4-FFF2-40B4-BE49-F238E27FC236}">
                <a16:creationId xmlns:a16="http://schemas.microsoft.com/office/drawing/2014/main" id="{7CE55D76-AD4F-B563-2D84-48EFBA44E40A}"/>
              </a:ext>
            </a:extLst>
          </p:cNvPr>
          <p:cNvSpPr>
            <a:spLocks noGrp="1"/>
          </p:cNvSpPr>
          <p:nvPr>
            <p:ph idx="1"/>
          </p:nvPr>
        </p:nvSpPr>
        <p:spPr>
          <a:xfrm>
            <a:off x="609600" y="1600203"/>
            <a:ext cx="6553200" cy="3872862"/>
          </a:xfrm>
        </p:spPr>
        <p:txBody>
          <a:bodyPr anchor="ctr">
            <a:normAutofit/>
          </a:bodyPr>
          <a:lstStyle/>
          <a:p>
            <a:r>
              <a:rPr lang="en-US" sz="2400" dirty="0"/>
              <a:t>Cover your mouth and nose with a tissue when you cough or sneeze.</a:t>
            </a:r>
          </a:p>
          <a:p>
            <a:r>
              <a:rPr lang="en-US" sz="2400" dirty="0"/>
              <a:t>Put your used tissue in the waste basket.</a:t>
            </a:r>
          </a:p>
          <a:p>
            <a:r>
              <a:rPr lang="en-US" sz="2400" dirty="0"/>
              <a:t>If you don’t have a tissue, cough or sneeze into your upper sleeve or elbow, not your hands. Perform hand hygiene</a:t>
            </a:r>
          </a:p>
          <a:p>
            <a:r>
              <a:rPr lang="en-US" sz="2400" dirty="0"/>
              <a:t>Put on a facemask to protect others.</a:t>
            </a:r>
          </a:p>
        </p:txBody>
      </p:sp>
    </p:spTree>
    <p:extLst>
      <p:ext uri="{BB962C8B-B14F-4D97-AF65-F5344CB8AC3E}">
        <p14:creationId xmlns:p14="http://schemas.microsoft.com/office/powerpoint/2010/main" val="1285505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10C7D-64FC-61F3-8779-B4FCC6A95DE1}"/>
              </a:ext>
            </a:extLst>
          </p:cNvPr>
          <p:cNvSpPr>
            <a:spLocks noGrp="1"/>
          </p:cNvSpPr>
          <p:nvPr>
            <p:ph type="title"/>
          </p:nvPr>
        </p:nvSpPr>
        <p:spPr/>
        <p:txBody>
          <a:bodyPr/>
          <a:lstStyle/>
          <a:p>
            <a:r>
              <a:rPr lang="en-US" dirty="0"/>
              <a:t>Antimicrobial Resistance Progress</a:t>
            </a:r>
          </a:p>
        </p:txBody>
      </p:sp>
      <p:sp>
        <p:nvSpPr>
          <p:cNvPr id="3" name="Content Placeholder 2">
            <a:extLst>
              <a:ext uri="{FF2B5EF4-FFF2-40B4-BE49-F238E27FC236}">
                <a16:creationId xmlns:a16="http://schemas.microsoft.com/office/drawing/2014/main" id="{A000BCBE-CA81-E407-B170-466756EF991A}"/>
              </a:ext>
            </a:extLst>
          </p:cNvPr>
          <p:cNvSpPr>
            <a:spLocks noGrp="1"/>
          </p:cNvSpPr>
          <p:nvPr>
            <p:ph idx="1"/>
          </p:nvPr>
        </p:nvSpPr>
        <p:spPr/>
        <p:txBody>
          <a:bodyPr/>
          <a:lstStyle/>
          <a:p>
            <a:r>
              <a:rPr lang="en-US" dirty="0"/>
              <a:t>CDC Antibiotic Resistance Threats Report showed that from 2012-2017 overall 18% decrease of death from antimicrobial-resistant infections</a:t>
            </a:r>
          </a:p>
          <a:p>
            <a:r>
              <a:rPr lang="en-US" dirty="0"/>
              <a:t>CDC’s 2022 special report found that much of that progress is lost</a:t>
            </a:r>
          </a:p>
        </p:txBody>
      </p:sp>
      <p:pic>
        <p:nvPicPr>
          <p:cNvPr id="5" name="Picture 4">
            <a:extLst>
              <a:ext uri="{FF2B5EF4-FFF2-40B4-BE49-F238E27FC236}">
                <a16:creationId xmlns:a16="http://schemas.microsoft.com/office/drawing/2014/main" id="{3882A9CE-9600-B473-C503-E33B65BB24F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884895" y="2819400"/>
            <a:ext cx="2362200" cy="3118104"/>
          </a:xfrm>
          <a:prstGeom prst="rect">
            <a:avLst/>
          </a:prstGeom>
        </p:spPr>
      </p:pic>
      <p:pic>
        <p:nvPicPr>
          <p:cNvPr id="7" name="Picture 6">
            <a:extLst>
              <a:ext uri="{FF2B5EF4-FFF2-40B4-BE49-F238E27FC236}">
                <a16:creationId xmlns:a16="http://schemas.microsoft.com/office/drawing/2014/main" id="{A826D02E-0254-A1BE-E911-7FFA2CEF8FB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944905" y="2850776"/>
            <a:ext cx="2401366" cy="3047888"/>
          </a:xfrm>
          <a:prstGeom prst="rect">
            <a:avLst/>
          </a:prstGeom>
          <a:ln>
            <a:solidFill>
              <a:schemeClr val="tx1"/>
            </a:solidFill>
          </a:ln>
        </p:spPr>
      </p:pic>
      <p:sp>
        <p:nvSpPr>
          <p:cNvPr id="4" name="TextBox 3">
            <a:extLst>
              <a:ext uri="{FF2B5EF4-FFF2-40B4-BE49-F238E27FC236}">
                <a16:creationId xmlns:a16="http://schemas.microsoft.com/office/drawing/2014/main" id="{D5C9B6DB-F210-5C2D-D2B3-7612007FE2C7}"/>
              </a:ext>
            </a:extLst>
          </p:cNvPr>
          <p:cNvSpPr txBox="1"/>
          <p:nvPr/>
        </p:nvSpPr>
        <p:spPr>
          <a:xfrm>
            <a:off x="457200" y="6019800"/>
            <a:ext cx="4724400" cy="246221"/>
          </a:xfrm>
          <a:prstGeom prst="rect">
            <a:avLst/>
          </a:prstGeom>
          <a:noFill/>
        </p:spPr>
        <p:txBody>
          <a:bodyPr wrap="square" rtlCol="0">
            <a:spAutoFit/>
          </a:bodyPr>
          <a:lstStyle/>
          <a:p>
            <a:r>
              <a:rPr lang="en-US" sz="1000" dirty="0">
                <a:solidFill>
                  <a:srgbClr val="111216"/>
                </a:solidFill>
                <a:latin typeface="Lucida Sans" panose="020B0602030504020204" pitchFamily="34" charset="0"/>
              </a:rPr>
              <a:t>CDC: </a:t>
            </a:r>
            <a:r>
              <a:rPr lang="en-US" sz="1000" dirty="0">
                <a:solidFill>
                  <a:srgbClr val="111216"/>
                </a:solidFill>
                <a:effectLst/>
                <a:latin typeface="Lucida Sans" panose="020B0602030504020204" pitchFamily="34" charset="0"/>
              </a:rPr>
              <a:t>National Estimates for Antibiotic Resistance</a:t>
            </a:r>
            <a:endParaRPr lang="en-US" sz="1000" dirty="0">
              <a:solidFill>
                <a:srgbClr val="111216"/>
              </a:solidFill>
              <a:latin typeface="Lucida Sans" panose="020B0602030504020204" pitchFamily="34" charset="0"/>
            </a:endParaRPr>
          </a:p>
        </p:txBody>
      </p:sp>
    </p:spTree>
    <p:extLst>
      <p:ext uri="{BB962C8B-B14F-4D97-AF65-F5344CB8AC3E}">
        <p14:creationId xmlns:p14="http://schemas.microsoft.com/office/powerpoint/2010/main" val="5749041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01139-54A9-470C-9AD4-E3870E95C7B7}"/>
              </a:ext>
            </a:extLst>
          </p:cNvPr>
          <p:cNvSpPr>
            <a:spLocks noGrp="1"/>
          </p:cNvSpPr>
          <p:nvPr>
            <p:ph type="title"/>
          </p:nvPr>
        </p:nvSpPr>
        <p:spPr>
          <a:xfrm>
            <a:off x="609600" y="-152400"/>
            <a:ext cx="10972800" cy="1219200"/>
          </a:xfrm>
        </p:spPr>
        <p:txBody>
          <a:bodyPr/>
          <a:lstStyle/>
          <a:p>
            <a:r>
              <a:rPr lang="en-US" dirty="0"/>
              <a:t>Transmission-Based Precautions</a:t>
            </a:r>
          </a:p>
        </p:txBody>
      </p:sp>
      <p:sp>
        <p:nvSpPr>
          <p:cNvPr id="3" name="Content Placeholder 2">
            <a:extLst>
              <a:ext uri="{FF2B5EF4-FFF2-40B4-BE49-F238E27FC236}">
                <a16:creationId xmlns:a16="http://schemas.microsoft.com/office/drawing/2014/main" id="{037DA128-94DA-4D88-BB42-C4EDFD796D0F}"/>
              </a:ext>
            </a:extLst>
          </p:cNvPr>
          <p:cNvSpPr>
            <a:spLocks noGrp="1"/>
          </p:cNvSpPr>
          <p:nvPr>
            <p:ph idx="1"/>
          </p:nvPr>
        </p:nvSpPr>
        <p:spPr>
          <a:xfrm>
            <a:off x="609600" y="838200"/>
            <a:ext cx="10972800" cy="5257799"/>
          </a:xfrm>
        </p:spPr>
        <p:txBody>
          <a:bodyPr>
            <a:normAutofit fontScale="92500" lnSpcReduction="20000"/>
          </a:bodyPr>
          <a:lstStyle/>
          <a:p>
            <a:r>
              <a:rPr lang="en-US" dirty="0">
                <a:solidFill>
                  <a:srgbClr val="46C3B2"/>
                </a:solidFill>
                <a:hlinkClick r:id="rId3">
                  <a:extLst>
                    <a:ext uri="{A12FA001-AC4F-418D-AE19-62706E023703}">
                      <ahyp:hlinkClr xmlns:ahyp="http://schemas.microsoft.com/office/drawing/2018/hyperlinkcolor" val="tx"/>
                    </a:ext>
                  </a:extLst>
                </a:hlinkClick>
              </a:rPr>
              <a:t>Guideline for Isolation Precautions: Preventing Transmission of Infectious Agents in Healthcare Settings (2007)</a:t>
            </a:r>
            <a:r>
              <a:rPr lang="en-US" dirty="0">
                <a:solidFill>
                  <a:srgbClr val="46C3B2"/>
                </a:solidFill>
              </a:rPr>
              <a:t>:</a:t>
            </a:r>
          </a:p>
          <a:p>
            <a:pPr lvl="1"/>
            <a:r>
              <a:rPr lang="en-US" dirty="0">
                <a:solidFill>
                  <a:srgbClr val="46C3B2"/>
                </a:solidFill>
                <a:hlinkClick r:id="rId4">
                  <a:extLst>
                    <a:ext uri="{A12FA001-AC4F-418D-AE19-62706E023703}">
                      <ahyp:hlinkClr xmlns:ahyp="http://schemas.microsoft.com/office/drawing/2018/hyperlinkcolor" val="tx"/>
                    </a:ext>
                  </a:extLst>
                </a:hlinkClick>
              </a:rPr>
              <a:t>Example of Safe Donning and Removal of PPE</a:t>
            </a:r>
            <a:endParaRPr lang="en-US" dirty="0">
              <a:solidFill>
                <a:srgbClr val="46C3B2"/>
              </a:solidFill>
            </a:endParaRPr>
          </a:p>
          <a:p>
            <a:pPr lvl="1"/>
            <a:r>
              <a:rPr lang="en-US" dirty="0">
                <a:solidFill>
                  <a:srgbClr val="46C3B2"/>
                </a:solidFill>
                <a:hlinkClick r:id="rId5">
                  <a:extLst>
                    <a:ext uri="{A12FA001-AC4F-418D-AE19-62706E023703}">
                      <ahyp:hlinkClr xmlns:ahyp="http://schemas.microsoft.com/office/drawing/2018/hyperlinkcolor" val="tx"/>
                    </a:ext>
                  </a:extLst>
                </a:hlinkClick>
              </a:rPr>
              <a:t>Type and Duration of Precautions Recommended for Selected Infections and Conditions</a:t>
            </a:r>
            <a:endParaRPr lang="en-US" dirty="0">
              <a:solidFill>
                <a:srgbClr val="46C3B2"/>
              </a:solidFill>
            </a:endParaRPr>
          </a:p>
          <a:p>
            <a:r>
              <a:rPr lang="en-US" dirty="0"/>
              <a:t>Contact Precautions:</a:t>
            </a:r>
          </a:p>
          <a:p>
            <a:pPr lvl="1"/>
            <a:r>
              <a:rPr lang="en-US" dirty="0"/>
              <a:t>Multidrug-resistant organisms</a:t>
            </a:r>
          </a:p>
          <a:p>
            <a:pPr lvl="1"/>
            <a:r>
              <a:rPr lang="en-US" dirty="0"/>
              <a:t>Norovirus</a:t>
            </a:r>
          </a:p>
          <a:p>
            <a:pPr lvl="1"/>
            <a:r>
              <a:rPr lang="en-US" dirty="0"/>
              <a:t>Scabies</a:t>
            </a:r>
          </a:p>
          <a:p>
            <a:r>
              <a:rPr lang="en-US" dirty="0"/>
              <a:t>Droplet Precautions:</a:t>
            </a:r>
          </a:p>
          <a:p>
            <a:pPr lvl="1"/>
            <a:r>
              <a:rPr lang="en-US" dirty="0"/>
              <a:t>Influenza</a:t>
            </a:r>
          </a:p>
          <a:p>
            <a:pPr lvl="1"/>
            <a:r>
              <a:rPr lang="en-US" dirty="0"/>
              <a:t>RSV</a:t>
            </a:r>
          </a:p>
          <a:p>
            <a:pPr lvl="1"/>
            <a:r>
              <a:rPr lang="en-US" dirty="0"/>
              <a:t>COVID-19 </a:t>
            </a:r>
          </a:p>
          <a:p>
            <a:r>
              <a:rPr lang="en-US" dirty="0"/>
              <a:t>Airborne Precautions:</a:t>
            </a:r>
          </a:p>
          <a:p>
            <a:pPr lvl="1"/>
            <a:r>
              <a:rPr lang="en-US" dirty="0"/>
              <a:t>COVID-19 if performing the aerosolizing procedure (suctioning, trach care, etc.)</a:t>
            </a:r>
          </a:p>
          <a:p>
            <a:pPr lvl="1"/>
            <a:r>
              <a:rPr lang="en-US" dirty="0"/>
              <a:t>Measles, Tuberculosis, Chickenpox, Disseminated shingles </a:t>
            </a:r>
          </a:p>
          <a:p>
            <a:pPr marL="457200" lvl="1" indent="0">
              <a:buNone/>
            </a:pPr>
            <a:endParaRPr lang="en-US" dirty="0">
              <a:solidFill>
                <a:srgbClr val="425563"/>
              </a:solidFill>
            </a:endParaRPr>
          </a:p>
        </p:txBody>
      </p:sp>
    </p:spTree>
    <p:extLst>
      <p:ext uri="{BB962C8B-B14F-4D97-AF65-F5344CB8AC3E}">
        <p14:creationId xmlns:p14="http://schemas.microsoft.com/office/powerpoint/2010/main" val="339074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21E8B-C9F3-411D-9DE5-4A356A8217DF}"/>
              </a:ext>
            </a:extLst>
          </p:cNvPr>
          <p:cNvSpPr>
            <a:spLocks noGrp="1"/>
          </p:cNvSpPr>
          <p:nvPr>
            <p:ph type="title"/>
          </p:nvPr>
        </p:nvSpPr>
        <p:spPr/>
        <p:txBody>
          <a:bodyPr/>
          <a:lstStyle/>
          <a:p>
            <a:r>
              <a:rPr lang="en-US" dirty="0"/>
              <a:t>Airborne Precautions</a:t>
            </a:r>
          </a:p>
        </p:txBody>
      </p:sp>
      <p:sp>
        <p:nvSpPr>
          <p:cNvPr id="3" name="Content Placeholder 2">
            <a:extLst>
              <a:ext uri="{FF2B5EF4-FFF2-40B4-BE49-F238E27FC236}">
                <a16:creationId xmlns:a16="http://schemas.microsoft.com/office/drawing/2014/main" id="{53C7C9BA-AFE4-4702-8C39-0E68C6A1EFB7}"/>
              </a:ext>
            </a:extLst>
          </p:cNvPr>
          <p:cNvSpPr>
            <a:spLocks noGrp="1"/>
          </p:cNvSpPr>
          <p:nvPr>
            <p:ph idx="1"/>
          </p:nvPr>
        </p:nvSpPr>
        <p:spPr>
          <a:xfrm>
            <a:off x="609600" y="1295400"/>
            <a:ext cx="6019800" cy="4495800"/>
          </a:xfrm>
        </p:spPr>
        <p:txBody>
          <a:bodyPr anchor="ctr">
            <a:normAutofit/>
          </a:bodyPr>
          <a:lstStyle/>
          <a:p>
            <a:r>
              <a:rPr lang="en-US" sz="2400" dirty="0"/>
              <a:t>Used for residents known or suspected to be infected with pathogens transmitted by the airborne route, such as TB, SARS, measles, chickenpox, and disseminated herpes zoster.</a:t>
            </a:r>
          </a:p>
          <a:p>
            <a:r>
              <a:rPr lang="en-US" sz="2400" dirty="0"/>
              <a:t>Door must remain closed!</a:t>
            </a:r>
            <a:endParaRPr lang="en-US" dirty="0"/>
          </a:p>
        </p:txBody>
      </p:sp>
      <p:pic>
        <p:nvPicPr>
          <p:cNvPr id="6" name="Picture 5">
            <a:extLst>
              <a:ext uri="{FF2B5EF4-FFF2-40B4-BE49-F238E27FC236}">
                <a16:creationId xmlns:a16="http://schemas.microsoft.com/office/drawing/2014/main" id="{9B3A6BBC-0BFE-C404-DEA8-03063D40452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451651" y="579665"/>
            <a:ext cx="4114800" cy="5363935"/>
          </a:xfrm>
          <a:prstGeom prst="rect">
            <a:avLst/>
          </a:prstGeom>
        </p:spPr>
      </p:pic>
      <p:sp>
        <p:nvSpPr>
          <p:cNvPr id="5" name="TextBox 4">
            <a:extLst>
              <a:ext uri="{FF2B5EF4-FFF2-40B4-BE49-F238E27FC236}">
                <a16:creationId xmlns:a16="http://schemas.microsoft.com/office/drawing/2014/main" id="{4237AD89-5489-FBC4-E2B3-84C9F4C8856C}"/>
              </a:ext>
            </a:extLst>
          </p:cNvPr>
          <p:cNvSpPr txBox="1"/>
          <p:nvPr/>
        </p:nvSpPr>
        <p:spPr>
          <a:xfrm>
            <a:off x="457200" y="6096000"/>
            <a:ext cx="1905000" cy="246221"/>
          </a:xfrm>
          <a:prstGeom prst="rect">
            <a:avLst/>
          </a:prstGeom>
          <a:noFill/>
        </p:spPr>
        <p:txBody>
          <a:bodyPr wrap="square" rtlCol="0">
            <a:spAutoFit/>
          </a:bodyPr>
          <a:lstStyle/>
          <a:p>
            <a:r>
              <a:rPr lang="en-US" sz="1000" dirty="0">
                <a:latin typeface="Lucida Sans" panose="020B0602030504020204" pitchFamily="34" charset="0"/>
              </a:rPr>
              <a:t>(APIC, CDC)</a:t>
            </a:r>
          </a:p>
        </p:txBody>
      </p:sp>
    </p:spTree>
    <p:extLst>
      <p:ext uri="{BB962C8B-B14F-4D97-AF65-F5344CB8AC3E}">
        <p14:creationId xmlns:p14="http://schemas.microsoft.com/office/powerpoint/2010/main" val="152761215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9DD5520-C5C8-B174-11B2-D2A0847D541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077200" y="685800"/>
            <a:ext cx="4114800" cy="5120471"/>
          </a:xfrm>
          <a:prstGeom prst="rect">
            <a:avLst/>
          </a:prstGeom>
        </p:spPr>
      </p:pic>
      <p:sp>
        <p:nvSpPr>
          <p:cNvPr id="6" name="TextBox 5">
            <a:extLst>
              <a:ext uri="{FF2B5EF4-FFF2-40B4-BE49-F238E27FC236}">
                <a16:creationId xmlns:a16="http://schemas.microsoft.com/office/drawing/2014/main" id="{14D6BA85-14D7-DC7B-9B3B-50FF4EE438C4}"/>
              </a:ext>
            </a:extLst>
          </p:cNvPr>
          <p:cNvSpPr txBox="1"/>
          <p:nvPr/>
        </p:nvSpPr>
        <p:spPr>
          <a:xfrm>
            <a:off x="457200" y="6096000"/>
            <a:ext cx="1905000" cy="246221"/>
          </a:xfrm>
          <a:prstGeom prst="rect">
            <a:avLst/>
          </a:prstGeom>
          <a:noFill/>
        </p:spPr>
        <p:txBody>
          <a:bodyPr wrap="square" rtlCol="0">
            <a:spAutoFit/>
          </a:bodyPr>
          <a:lstStyle/>
          <a:p>
            <a:r>
              <a:rPr lang="en-US" sz="1000" dirty="0">
                <a:latin typeface="Lucida Sans" panose="020B0602030504020204" pitchFamily="34" charset="0"/>
              </a:rPr>
              <a:t>(APIC, CDC)</a:t>
            </a:r>
          </a:p>
        </p:txBody>
      </p:sp>
      <p:sp>
        <p:nvSpPr>
          <p:cNvPr id="7" name="Content Placeholder 6">
            <a:extLst>
              <a:ext uri="{FF2B5EF4-FFF2-40B4-BE49-F238E27FC236}">
                <a16:creationId xmlns:a16="http://schemas.microsoft.com/office/drawing/2014/main" id="{91730E02-E28C-08AF-3FDA-65478E83D73D}"/>
              </a:ext>
            </a:extLst>
          </p:cNvPr>
          <p:cNvSpPr>
            <a:spLocks noGrp="1"/>
          </p:cNvSpPr>
          <p:nvPr>
            <p:ph idx="1"/>
          </p:nvPr>
        </p:nvSpPr>
        <p:spPr>
          <a:xfrm>
            <a:off x="609600" y="1600202"/>
            <a:ext cx="8001000" cy="4495797"/>
          </a:xfrm>
        </p:spPr>
        <p:txBody>
          <a:bodyPr>
            <a:normAutofit fontScale="92500" lnSpcReduction="20000"/>
          </a:bodyPr>
          <a:lstStyle/>
          <a:p>
            <a:r>
              <a:rPr lang="en-US" dirty="0"/>
              <a:t>Airborne infection isolation room (AIIR) with the door closed</a:t>
            </a:r>
          </a:p>
          <a:p>
            <a:r>
              <a:rPr lang="en-US" dirty="0"/>
              <a:t>Post signage outside the room</a:t>
            </a:r>
          </a:p>
          <a:p>
            <a:r>
              <a:rPr lang="en-US" dirty="0"/>
              <a:t>PPE outside room </a:t>
            </a:r>
          </a:p>
          <a:p>
            <a:r>
              <a:rPr lang="en-US" dirty="0"/>
              <a:t>Masks – N95 respirator mask or PAPR</a:t>
            </a:r>
          </a:p>
          <a:p>
            <a:r>
              <a:rPr lang="en-US" dirty="0"/>
              <a:t>Don mask before room entry and doff after leaving room</a:t>
            </a:r>
          </a:p>
          <a:p>
            <a:r>
              <a:rPr lang="en-US" dirty="0"/>
              <a:t>Limit transport outside the room to medically necessary reasons only</a:t>
            </a:r>
          </a:p>
          <a:p>
            <a:r>
              <a:rPr lang="en-US" dirty="0"/>
              <a:t>If resident must leave the room,  they must wear a surgical mask</a:t>
            </a:r>
          </a:p>
          <a:p>
            <a:r>
              <a:rPr lang="en-US" dirty="0"/>
              <a:t>Staff must be fit-tested </a:t>
            </a:r>
          </a:p>
          <a:p>
            <a:r>
              <a:rPr lang="en-US" dirty="0"/>
              <a:t>If AIIR is not available, mask resident with a surgical mask and place them in a private room with the door closed until transferred to a facility with a negative air room</a:t>
            </a:r>
          </a:p>
        </p:txBody>
      </p:sp>
      <p:sp>
        <p:nvSpPr>
          <p:cNvPr id="8" name="Title 7">
            <a:extLst>
              <a:ext uri="{FF2B5EF4-FFF2-40B4-BE49-F238E27FC236}">
                <a16:creationId xmlns:a16="http://schemas.microsoft.com/office/drawing/2014/main" id="{8A99062D-6FD3-0F7F-7905-6A605FCF7FDA}"/>
              </a:ext>
            </a:extLst>
          </p:cNvPr>
          <p:cNvSpPr>
            <a:spLocks noGrp="1"/>
          </p:cNvSpPr>
          <p:nvPr>
            <p:ph type="title"/>
          </p:nvPr>
        </p:nvSpPr>
        <p:spPr/>
        <p:txBody>
          <a:bodyPr/>
          <a:lstStyle/>
          <a:p>
            <a:r>
              <a:rPr lang="en-US" dirty="0"/>
              <a:t>Airborne Precautions</a:t>
            </a:r>
          </a:p>
        </p:txBody>
      </p:sp>
    </p:spTree>
    <p:extLst>
      <p:ext uri="{BB962C8B-B14F-4D97-AF65-F5344CB8AC3E}">
        <p14:creationId xmlns:p14="http://schemas.microsoft.com/office/powerpoint/2010/main" val="367355958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4C5354C-AA7C-E58D-C4FF-6BF3B3E286D4}"/>
              </a:ext>
            </a:extLst>
          </p:cNvPr>
          <p:cNvSpPr>
            <a:spLocks noGrp="1"/>
          </p:cNvSpPr>
          <p:nvPr>
            <p:ph type="title"/>
          </p:nvPr>
        </p:nvSpPr>
        <p:spPr/>
        <p:txBody>
          <a:bodyPr/>
          <a:lstStyle/>
          <a:p>
            <a:r>
              <a:rPr lang="en-US" dirty="0"/>
              <a:t>Droplet Precautions</a:t>
            </a:r>
          </a:p>
        </p:txBody>
      </p:sp>
      <p:sp>
        <p:nvSpPr>
          <p:cNvPr id="3" name="Content Placeholder 2">
            <a:extLst>
              <a:ext uri="{FF2B5EF4-FFF2-40B4-BE49-F238E27FC236}">
                <a16:creationId xmlns:a16="http://schemas.microsoft.com/office/drawing/2014/main" id="{342B0777-2B10-4FC1-8183-463D06AFB1E1}"/>
              </a:ext>
            </a:extLst>
          </p:cNvPr>
          <p:cNvSpPr>
            <a:spLocks noGrp="1"/>
          </p:cNvSpPr>
          <p:nvPr>
            <p:ph sz="half" idx="1"/>
          </p:nvPr>
        </p:nvSpPr>
        <p:spPr>
          <a:xfrm>
            <a:off x="609600" y="1600204"/>
            <a:ext cx="6400800" cy="4495795"/>
          </a:xfrm>
        </p:spPr>
        <p:txBody>
          <a:bodyPr>
            <a:normAutofit lnSpcReduction="10000"/>
          </a:bodyPr>
          <a:lstStyle/>
          <a:p>
            <a:r>
              <a:rPr lang="en-US" sz="2400" dirty="0"/>
              <a:t>Used for residents with known or suspected infection with pathogens transmitted by respiratory droplets such as influenza, meningitis, mumps, COVID-19*</a:t>
            </a:r>
          </a:p>
          <a:p>
            <a:r>
              <a:rPr lang="en-US" sz="2400" dirty="0"/>
              <a:t>Required PPE: Surgical mask, gloves, and eye protection when working closely with the resident (within 3-6 feet)</a:t>
            </a:r>
          </a:p>
          <a:p>
            <a:r>
              <a:rPr lang="en-US" sz="2400" dirty="0"/>
              <a:t>*NOISH-approved N95 or equivalent or higher-level respirator always recommended for COVID-19</a:t>
            </a:r>
            <a:endParaRPr lang="en-US" sz="3200" dirty="0"/>
          </a:p>
        </p:txBody>
      </p:sp>
      <p:pic>
        <p:nvPicPr>
          <p:cNvPr id="7" name="Picture 6">
            <a:extLst>
              <a:ext uri="{FF2B5EF4-FFF2-40B4-BE49-F238E27FC236}">
                <a16:creationId xmlns:a16="http://schemas.microsoft.com/office/drawing/2014/main" id="{49C8721B-E9B8-16B2-7ECF-E07EE479955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391400" y="579665"/>
            <a:ext cx="4114800" cy="5363935"/>
          </a:xfrm>
          <a:prstGeom prst="rect">
            <a:avLst/>
          </a:prstGeom>
        </p:spPr>
      </p:pic>
      <p:sp>
        <p:nvSpPr>
          <p:cNvPr id="6" name="TextBox 5">
            <a:extLst>
              <a:ext uri="{FF2B5EF4-FFF2-40B4-BE49-F238E27FC236}">
                <a16:creationId xmlns:a16="http://schemas.microsoft.com/office/drawing/2014/main" id="{8C482F4F-1EAD-BC69-9B3B-BD306FAFF804}"/>
              </a:ext>
            </a:extLst>
          </p:cNvPr>
          <p:cNvSpPr txBox="1"/>
          <p:nvPr/>
        </p:nvSpPr>
        <p:spPr>
          <a:xfrm>
            <a:off x="457200" y="6096000"/>
            <a:ext cx="1905000" cy="246221"/>
          </a:xfrm>
          <a:prstGeom prst="rect">
            <a:avLst/>
          </a:prstGeom>
          <a:noFill/>
        </p:spPr>
        <p:txBody>
          <a:bodyPr wrap="square" rtlCol="0">
            <a:spAutoFit/>
          </a:bodyPr>
          <a:lstStyle/>
          <a:p>
            <a:r>
              <a:rPr lang="en-US" sz="1000" dirty="0">
                <a:latin typeface="Lucida Sans" panose="020B0602030504020204" pitchFamily="34" charset="0"/>
              </a:rPr>
              <a:t>(APIC, CDC)</a:t>
            </a:r>
          </a:p>
        </p:txBody>
      </p:sp>
    </p:spTree>
    <p:extLst>
      <p:ext uri="{BB962C8B-B14F-4D97-AF65-F5344CB8AC3E}">
        <p14:creationId xmlns:p14="http://schemas.microsoft.com/office/powerpoint/2010/main" val="227285493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027F3-1501-E7A6-237B-4028904A4022}"/>
              </a:ext>
            </a:extLst>
          </p:cNvPr>
          <p:cNvSpPr>
            <a:spLocks noGrp="1"/>
          </p:cNvSpPr>
          <p:nvPr>
            <p:ph type="title"/>
          </p:nvPr>
        </p:nvSpPr>
        <p:spPr/>
        <p:txBody>
          <a:bodyPr/>
          <a:lstStyle/>
          <a:p>
            <a:r>
              <a:rPr lang="en-US" dirty="0"/>
              <a:t>Droplet Precautions</a:t>
            </a:r>
          </a:p>
        </p:txBody>
      </p:sp>
      <p:sp>
        <p:nvSpPr>
          <p:cNvPr id="3" name="Content Placeholder 2">
            <a:extLst>
              <a:ext uri="{FF2B5EF4-FFF2-40B4-BE49-F238E27FC236}">
                <a16:creationId xmlns:a16="http://schemas.microsoft.com/office/drawing/2014/main" id="{BD87BD9F-F75E-6013-847C-04A7A8899650}"/>
              </a:ext>
            </a:extLst>
          </p:cNvPr>
          <p:cNvSpPr>
            <a:spLocks noGrp="1"/>
          </p:cNvSpPr>
          <p:nvPr>
            <p:ph sz="half" idx="1"/>
          </p:nvPr>
        </p:nvSpPr>
        <p:spPr>
          <a:xfrm>
            <a:off x="609600" y="1600205"/>
            <a:ext cx="5867400" cy="3809996"/>
          </a:xfrm>
        </p:spPr>
        <p:txBody>
          <a:bodyPr>
            <a:normAutofit fontScale="92500" lnSpcReduction="10000"/>
          </a:bodyPr>
          <a:lstStyle/>
          <a:p>
            <a:r>
              <a:rPr lang="en-US" sz="2400" dirty="0"/>
              <a:t>Ensure appropriate room placement</a:t>
            </a:r>
          </a:p>
          <a:p>
            <a:r>
              <a:rPr lang="en-US" sz="2400" dirty="0"/>
              <a:t>Hand hygiene on entry and exit from the room</a:t>
            </a:r>
          </a:p>
          <a:p>
            <a:r>
              <a:rPr lang="en-US" sz="2400" dirty="0"/>
              <a:t>Don mask upon entry to the room</a:t>
            </a:r>
          </a:p>
          <a:p>
            <a:r>
              <a:rPr lang="en-US" sz="2400" dirty="0"/>
              <a:t>Limit transport of resident outside of the room for medically necessary reasons</a:t>
            </a:r>
          </a:p>
          <a:p>
            <a:r>
              <a:rPr lang="en-US" sz="2400" dirty="0"/>
              <a:t>If resident must leave the room, they must wear masks and follow Respiratory Hygiene/Cough Etiquette</a:t>
            </a:r>
            <a:endParaRPr lang="en-US" dirty="0"/>
          </a:p>
        </p:txBody>
      </p:sp>
      <p:pic>
        <p:nvPicPr>
          <p:cNvPr id="5" name="Picture 4">
            <a:extLst>
              <a:ext uri="{FF2B5EF4-FFF2-40B4-BE49-F238E27FC236}">
                <a16:creationId xmlns:a16="http://schemas.microsoft.com/office/drawing/2014/main" id="{6D8F3755-ACD7-E9D3-059C-8CD4251D72F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03802" y="1807320"/>
            <a:ext cx="4572396" cy="3395766"/>
          </a:xfrm>
          <a:prstGeom prst="rect">
            <a:avLst/>
          </a:prstGeom>
        </p:spPr>
      </p:pic>
      <p:sp>
        <p:nvSpPr>
          <p:cNvPr id="6" name="TextBox 5">
            <a:extLst>
              <a:ext uri="{FF2B5EF4-FFF2-40B4-BE49-F238E27FC236}">
                <a16:creationId xmlns:a16="http://schemas.microsoft.com/office/drawing/2014/main" id="{84BC11F7-C659-0F61-B2CF-5BADCF60F4AE}"/>
              </a:ext>
            </a:extLst>
          </p:cNvPr>
          <p:cNvSpPr txBox="1"/>
          <p:nvPr/>
        </p:nvSpPr>
        <p:spPr>
          <a:xfrm>
            <a:off x="457200" y="6096000"/>
            <a:ext cx="1905000" cy="246221"/>
          </a:xfrm>
          <a:prstGeom prst="rect">
            <a:avLst/>
          </a:prstGeom>
          <a:noFill/>
        </p:spPr>
        <p:txBody>
          <a:bodyPr wrap="square" rtlCol="0">
            <a:spAutoFit/>
          </a:bodyPr>
          <a:lstStyle/>
          <a:p>
            <a:r>
              <a:rPr lang="en-US" sz="1000" dirty="0">
                <a:latin typeface="Lucida Sans" panose="020B0602030504020204" pitchFamily="34" charset="0"/>
              </a:rPr>
              <a:t>(APIC, CDC)</a:t>
            </a:r>
          </a:p>
        </p:txBody>
      </p:sp>
    </p:spTree>
    <p:extLst>
      <p:ext uri="{BB962C8B-B14F-4D97-AF65-F5344CB8AC3E}">
        <p14:creationId xmlns:p14="http://schemas.microsoft.com/office/powerpoint/2010/main" val="55964860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600205"/>
            <a:ext cx="6705600" cy="3809996"/>
          </a:xfrm>
        </p:spPr>
        <p:txBody>
          <a:bodyPr>
            <a:normAutofit fontScale="70000" lnSpcReduction="20000"/>
          </a:bodyPr>
          <a:lstStyle/>
          <a:p>
            <a:r>
              <a:rPr lang="en-US" sz="3000" dirty="0"/>
              <a:t>Used for multidrug-resistant organisms, </a:t>
            </a:r>
            <a:r>
              <a:rPr lang="en-US" sz="3000" i="1" dirty="0"/>
              <a:t>C. difficile, </a:t>
            </a:r>
            <a:r>
              <a:rPr lang="en-US" sz="3000" dirty="0"/>
              <a:t>norovirus, scabies, and shingles in immunocompromised residents and vesicles cannot be covered  </a:t>
            </a:r>
          </a:p>
          <a:p>
            <a:r>
              <a:rPr lang="en-US" sz="3000" dirty="0"/>
              <a:t>All residents with an MDRO when there is acute diarrhea, draining wounds, or other sites of secretions/excretions that cannot be contained or covered </a:t>
            </a:r>
          </a:p>
          <a:p>
            <a:r>
              <a:rPr lang="en-US" sz="3000" dirty="0"/>
              <a:t>On units or in facilities where ongoing transmission is documented or suspected</a:t>
            </a:r>
          </a:p>
          <a:p>
            <a:r>
              <a:rPr lang="en-US" sz="3000" dirty="0"/>
              <a:t>Other conditions as noted in Appendix A‐ Type and Duration of Precautions Recommended</a:t>
            </a:r>
          </a:p>
        </p:txBody>
      </p:sp>
      <p:pic>
        <p:nvPicPr>
          <p:cNvPr id="7" name="Picture 6">
            <a:extLst>
              <a:ext uri="{FF2B5EF4-FFF2-40B4-BE49-F238E27FC236}">
                <a16:creationId xmlns:a16="http://schemas.microsoft.com/office/drawing/2014/main" id="{BCE0663F-601C-E652-F196-1DBCF4A0F24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594907" y="766863"/>
            <a:ext cx="4114800" cy="5252937"/>
          </a:xfrm>
          <a:prstGeom prst="rect">
            <a:avLst/>
          </a:prstGeom>
        </p:spPr>
      </p:pic>
      <p:sp>
        <p:nvSpPr>
          <p:cNvPr id="4" name="TextBox 3">
            <a:extLst>
              <a:ext uri="{FF2B5EF4-FFF2-40B4-BE49-F238E27FC236}">
                <a16:creationId xmlns:a16="http://schemas.microsoft.com/office/drawing/2014/main" id="{930EB5EB-B64C-7DAB-4255-3A11A19F5271}"/>
              </a:ext>
            </a:extLst>
          </p:cNvPr>
          <p:cNvSpPr txBox="1"/>
          <p:nvPr/>
        </p:nvSpPr>
        <p:spPr>
          <a:xfrm>
            <a:off x="457200" y="6096000"/>
            <a:ext cx="1905000" cy="246221"/>
          </a:xfrm>
          <a:prstGeom prst="rect">
            <a:avLst/>
          </a:prstGeom>
          <a:noFill/>
        </p:spPr>
        <p:txBody>
          <a:bodyPr wrap="square" rtlCol="0">
            <a:spAutoFit/>
          </a:bodyPr>
          <a:lstStyle/>
          <a:p>
            <a:r>
              <a:rPr lang="en-US" sz="1000" dirty="0">
                <a:latin typeface="Lucida Sans" panose="020B0602030504020204" pitchFamily="34" charset="0"/>
              </a:rPr>
              <a:t>(APIC, CDC)</a:t>
            </a:r>
          </a:p>
        </p:txBody>
      </p:sp>
      <p:sp>
        <p:nvSpPr>
          <p:cNvPr id="8" name="Title 7">
            <a:extLst>
              <a:ext uri="{FF2B5EF4-FFF2-40B4-BE49-F238E27FC236}">
                <a16:creationId xmlns:a16="http://schemas.microsoft.com/office/drawing/2014/main" id="{FFC0CD93-BF6F-FE64-E941-9B02F1E4D972}"/>
              </a:ext>
            </a:extLst>
          </p:cNvPr>
          <p:cNvSpPr>
            <a:spLocks noGrp="1"/>
          </p:cNvSpPr>
          <p:nvPr>
            <p:ph type="title"/>
          </p:nvPr>
        </p:nvSpPr>
        <p:spPr/>
        <p:txBody>
          <a:bodyPr/>
          <a:lstStyle/>
          <a:p>
            <a:r>
              <a:rPr lang="en-US" dirty="0"/>
              <a:t>Contact Precautions</a:t>
            </a:r>
          </a:p>
        </p:txBody>
      </p:sp>
    </p:spTree>
    <p:extLst>
      <p:ext uri="{BB962C8B-B14F-4D97-AF65-F5344CB8AC3E}">
        <p14:creationId xmlns:p14="http://schemas.microsoft.com/office/powerpoint/2010/main" val="28584500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FF771-AB9C-DFF5-3264-02F03481CEC2}"/>
              </a:ext>
            </a:extLst>
          </p:cNvPr>
          <p:cNvSpPr>
            <a:spLocks noGrp="1"/>
          </p:cNvSpPr>
          <p:nvPr>
            <p:ph type="title"/>
          </p:nvPr>
        </p:nvSpPr>
        <p:spPr/>
        <p:txBody>
          <a:bodyPr/>
          <a:lstStyle/>
          <a:p>
            <a:r>
              <a:rPr lang="en-US" dirty="0"/>
              <a:t>Contact Precautions</a:t>
            </a:r>
          </a:p>
        </p:txBody>
      </p:sp>
      <p:sp>
        <p:nvSpPr>
          <p:cNvPr id="3" name="Content Placeholder 2">
            <a:extLst>
              <a:ext uri="{FF2B5EF4-FFF2-40B4-BE49-F238E27FC236}">
                <a16:creationId xmlns:a16="http://schemas.microsoft.com/office/drawing/2014/main" id="{A8EBE060-AB6C-4AB0-CD6A-0B1C59DA2777}"/>
              </a:ext>
            </a:extLst>
          </p:cNvPr>
          <p:cNvSpPr>
            <a:spLocks noGrp="1"/>
          </p:cNvSpPr>
          <p:nvPr>
            <p:ph idx="1"/>
          </p:nvPr>
        </p:nvSpPr>
        <p:spPr>
          <a:xfrm>
            <a:off x="609600" y="1417638"/>
            <a:ext cx="8610600" cy="4678362"/>
          </a:xfrm>
        </p:spPr>
        <p:txBody>
          <a:bodyPr anchor="ctr">
            <a:normAutofit/>
          </a:bodyPr>
          <a:lstStyle/>
          <a:p>
            <a:r>
              <a:rPr lang="en-US" sz="2400" dirty="0"/>
              <a:t>Hand hygiene before donning and after doffing gloves</a:t>
            </a:r>
          </a:p>
          <a:p>
            <a:r>
              <a:rPr lang="en-US" sz="2400" dirty="0"/>
              <a:t>Gown and gloves upon ANY room entry</a:t>
            </a:r>
          </a:p>
          <a:p>
            <a:r>
              <a:rPr lang="en-US" sz="2400" dirty="0"/>
              <a:t>Dedicated equipment to the room</a:t>
            </a:r>
          </a:p>
          <a:p>
            <a:r>
              <a:rPr lang="en-US" sz="2400" dirty="0"/>
              <a:t>Clean and disinfect any equipment before leaving the room</a:t>
            </a:r>
          </a:p>
          <a:p>
            <a:r>
              <a:rPr lang="en-US" sz="2400" dirty="0"/>
              <a:t>Room restriction except for medically necessary care</a:t>
            </a:r>
          </a:p>
          <a:p>
            <a:r>
              <a:rPr lang="en-US" sz="2400" dirty="0"/>
              <a:t>Prioritize environmental cleaning with a focus on high-touch areas</a:t>
            </a:r>
            <a:endParaRPr lang="en-US" dirty="0"/>
          </a:p>
        </p:txBody>
      </p:sp>
      <p:pic>
        <p:nvPicPr>
          <p:cNvPr id="5" name="Picture 4" descr="A picture containing person, work-clothing&#10;&#10;Description automatically generated">
            <a:extLst>
              <a:ext uri="{FF2B5EF4-FFF2-40B4-BE49-F238E27FC236}">
                <a16:creationId xmlns:a16="http://schemas.microsoft.com/office/drawing/2014/main" id="{86DFAA8A-602F-13BD-0531-852D06ED25E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44896" y="1163597"/>
            <a:ext cx="3017520" cy="4530805"/>
          </a:xfrm>
          <a:prstGeom prst="rect">
            <a:avLst/>
          </a:prstGeom>
        </p:spPr>
      </p:pic>
      <p:sp>
        <p:nvSpPr>
          <p:cNvPr id="4" name="TextBox 3">
            <a:extLst>
              <a:ext uri="{FF2B5EF4-FFF2-40B4-BE49-F238E27FC236}">
                <a16:creationId xmlns:a16="http://schemas.microsoft.com/office/drawing/2014/main" id="{BB5B4522-FC0E-3AB5-E135-98EF78AE863C}"/>
              </a:ext>
            </a:extLst>
          </p:cNvPr>
          <p:cNvSpPr txBox="1"/>
          <p:nvPr/>
        </p:nvSpPr>
        <p:spPr>
          <a:xfrm>
            <a:off x="609600" y="5943600"/>
            <a:ext cx="1143000" cy="307777"/>
          </a:xfrm>
          <a:prstGeom prst="rect">
            <a:avLst/>
          </a:prstGeom>
          <a:noFill/>
        </p:spPr>
        <p:txBody>
          <a:bodyPr wrap="square" rtlCol="0">
            <a:spAutoFit/>
          </a:bodyPr>
          <a:lstStyle/>
          <a:p>
            <a:r>
              <a:rPr lang="en-US" sz="1400" dirty="0"/>
              <a:t>(APIC, CDC)</a:t>
            </a:r>
          </a:p>
        </p:txBody>
      </p:sp>
    </p:spTree>
    <p:extLst>
      <p:ext uri="{BB962C8B-B14F-4D97-AF65-F5344CB8AC3E}">
        <p14:creationId xmlns:p14="http://schemas.microsoft.com/office/powerpoint/2010/main" val="174777029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34415-9E3A-3E7E-97E3-B9FE271F4DAD}"/>
              </a:ext>
            </a:extLst>
          </p:cNvPr>
          <p:cNvSpPr>
            <a:spLocks noGrp="1"/>
          </p:cNvSpPr>
          <p:nvPr>
            <p:ph type="title"/>
          </p:nvPr>
        </p:nvSpPr>
        <p:spPr/>
        <p:txBody>
          <a:bodyPr/>
          <a:lstStyle/>
          <a:p>
            <a:r>
              <a:rPr lang="en-US" dirty="0"/>
              <a:t>Contact Precautions</a:t>
            </a:r>
          </a:p>
        </p:txBody>
      </p:sp>
      <p:sp>
        <p:nvSpPr>
          <p:cNvPr id="3" name="Content Placeholder 2">
            <a:extLst>
              <a:ext uri="{FF2B5EF4-FFF2-40B4-BE49-F238E27FC236}">
                <a16:creationId xmlns:a16="http://schemas.microsoft.com/office/drawing/2014/main" id="{FF9BC79F-B961-C73A-AF47-58ED81FDB337}"/>
              </a:ext>
            </a:extLst>
          </p:cNvPr>
          <p:cNvSpPr>
            <a:spLocks noGrp="1"/>
          </p:cNvSpPr>
          <p:nvPr>
            <p:ph idx="1"/>
          </p:nvPr>
        </p:nvSpPr>
        <p:spPr>
          <a:xfrm>
            <a:off x="609600" y="1600202"/>
            <a:ext cx="10972800" cy="4343397"/>
          </a:xfrm>
        </p:spPr>
        <p:txBody>
          <a:bodyPr>
            <a:normAutofit/>
          </a:bodyPr>
          <a:lstStyle/>
          <a:p>
            <a:r>
              <a:rPr lang="en-US" sz="2400" dirty="0"/>
              <a:t>Post clear signage outside the room</a:t>
            </a:r>
          </a:p>
          <a:p>
            <a:r>
              <a:rPr lang="en-US" sz="2400" dirty="0"/>
              <a:t>PPE available outside the room</a:t>
            </a:r>
          </a:p>
          <a:p>
            <a:r>
              <a:rPr lang="en-US" sz="2400" dirty="0"/>
              <a:t>Ensure access to alcohol-based hand rub</a:t>
            </a:r>
          </a:p>
          <a:p>
            <a:r>
              <a:rPr lang="en-US" sz="2400" dirty="0"/>
              <a:t>Trash can for PPE disposal</a:t>
            </a:r>
          </a:p>
          <a:p>
            <a:r>
              <a:rPr lang="en-US" sz="2400" dirty="0"/>
              <a:t>Monitor compliance</a:t>
            </a:r>
          </a:p>
          <a:p>
            <a:r>
              <a:rPr lang="en-US" sz="2400" dirty="0"/>
              <a:t>Provide education to residents, family, and visitors</a:t>
            </a:r>
          </a:p>
          <a:p>
            <a:r>
              <a:rPr lang="en-US" sz="2400" dirty="0"/>
              <a:t>Adherence to other measures including hand hygiene, environmental cleaning, and cleaning and disinfection of medical devices</a:t>
            </a:r>
          </a:p>
        </p:txBody>
      </p:sp>
      <p:sp>
        <p:nvSpPr>
          <p:cNvPr id="4" name="TextBox 3">
            <a:extLst>
              <a:ext uri="{FF2B5EF4-FFF2-40B4-BE49-F238E27FC236}">
                <a16:creationId xmlns:a16="http://schemas.microsoft.com/office/drawing/2014/main" id="{FCF4A013-5F78-B5D6-0D87-C0FB77CAF3CB}"/>
              </a:ext>
            </a:extLst>
          </p:cNvPr>
          <p:cNvSpPr txBox="1"/>
          <p:nvPr/>
        </p:nvSpPr>
        <p:spPr>
          <a:xfrm>
            <a:off x="609600" y="5943600"/>
            <a:ext cx="1143000" cy="307777"/>
          </a:xfrm>
          <a:prstGeom prst="rect">
            <a:avLst/>
          </a:prstGeom>
          <a:noFill/>
        </p:spPr>
        <p:txBody>
          <a:bodyPr wrap="square" rtlCol="0">
            <a:spAutoFit/>
          </a:bodyPr>
          <a:lstStyle/>
          <a:p>
            <a:r>
              <a:rPr lang="en-US" sz="1400" dirty="0"/>
              <a:t>(APIC, CDC)</a:t>
            </a:r>
          </a:p>
        </p:txBody>
      </p:sp>
    </p:spTree>
    <p:extLst>
      <p:ext uri="{BB962C8B-B14F-4D97-AF65-F5344CB8AC3E}">
        <p14:creationId xmlns:p14="http://schemas.microsoft.com/office/powerpoint/2010/main" val="408597556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6FDE716-AADE-02A2-575E-BCFCB9B38143}"/>
              </a:ext>
            </a:extLst>
          </p:cNvPr>
          <p:cNvSpPr>
            <a:spLocks noGrp="1"/>
          </p:cNvSpPr>
          <p:nvPr>
            <p:ph type="title"/>
          </p:nvPr>
        </p:nvSpPr>
        <p:spPr/>
        <p:txBody>
          <a:bodyPr/>
          <a:lstStyle/>
          <a:p>
            <a:r>
              <a:rPr lang="en-US" dirty="0"/>
              <a:t>Dealing With Multi-Drug Resistant Organisms</a:t>
            </a:r>
          </a:p>
        </p:txBody>
      </p:sp>
      <p:sp>
        <p:nvSpPr>
          <p:cNvPr id="3" name="Content Placeholder 2">
            <a:extLst>
              <a:ext uri="{FF2B5EF4-FFF2-40B4-BE49-F238E27FC236}">
                <a16:creationId xmlns:a16="http://schemas.microsoft.com/office/drawing/2014/main" id="{92DA95FE-B485-41FA-B3A0-30A0A1500244}"/>
              </a:ext>
            </a:extLst>
          </p:cNvPr>
          <p:cNvSpPr>
            <a:spLocks noGrp="1"/>
          </p:cNvSpPr>
          <p:nvPr>
            <p:ph idx="1"/>
          </p:nvPr>
        </p:nvSpPr>
        <p:spPr>
          <a:xfrm>
            <a:off x="609600" y="1600202"/>
            <a:ext cx="10972800" cy="4419597"/>
          </a:xfrm>
        </p:spPr>
        <p:txBody>
          <a:bodyPr>
            <a:normAutofit fontScale="92500" lnSpcReduction="10000"/>
          </a:bodyPr>
          <a:lstStyle/>
          <a:p>
            <a:r>
              <a:rPr lang="en-US" sz="2400" dirty="0"/>
              <a:t>Facilities need balance :</a:t>
            </a:r>
          </a:p>
          <a:p>
            <a:pPr lvl="1"/>
            <a:r>
              <a:rPr lang="en-US" sz="2400" dirty="0"/>
              <a:t>prevention of possible disease transmission  </a:t>
            </a:r>
          </a:p>
          <a:p>
            <a:pPr lvl="1"/>
            <a:r>
              <a:rPr lang="en-US" sz="2400" dirty="0"/>
              <a:t>consequences of social isolation. </a:t>
            </a:r>
          </a:p>
          <a:p>
            <a:r>
              <a:rPr lang="en-US" sz="2400" dirty="0"/>
              <a:t>Individually assess each resident for risk factors and use the least restrictive approach: </a:t>
            </a:r>
          </a:p>
          <a:p>
            <a:pPr lvl="1"/>
            <a:r>
              <a:rPr lang="en-US" sz="2400" dirty="0"/>
              <a:t>Wounds</a:t>
            </a:r>
          </a:p>
          <a:p>
            <a:pPr lvl="1"/>
            <a:r>
              <a:rPr lang="en-US" sz="2400" dirty="0"/>
              <a:t>Indwelling devices</a:t>
            </a:r>
          </a:p>
          <a:p>
            <a:pPr lvl="1"/>
            <a:r>
              <a:rPr lang="en-US" sz="2400" dirty="0"/>
              <a:t>Ability to contain secretions</a:t>
            </a:r>
          </a:p>
          <a:p>
            <a:pPr lvl="1"/>
            <a:r>
              <a:rPr lang="en-US" sz="2400" dirty="0"/>
              <a:t>Ability to follow instructions</a:t>
            </a:r>
          </a:p>
          <a:p>
            <a:pPr lvl="1"/>
            <a:r>
              <a:rPr lang="en-US" sz="2400" dirty="0"/>
              <a:t>Behaviors</a:t>
            </a:r>
          </a:p>
          <a:p>
            <a:pPr lvl="1"/>
            <a:r>
              <a:rPr lang="en-US" sz="2400" dirty="0"/>
              <a:t>Personal hygiene</a:t>
            </a:r>
          </a:p>
          <a:p>
            <a:pPr marL="0" indent="0">
              <a:buNone/>
            </a:pPr>
            <a:endParaRPr lang="en-US" dirty="0"/>
          </a:p>
        </p:txBody>
      </p:sp>
      <p:sp>
        <p:nvSpPr>
          <p:cNvPr id="6" name="TextBox 5">
            <a:extLst>
              <a:ext uri="{FF2B5EF4-FFF2-40B4-BE49-F238E27FC236}">
                <a16:creationId xmlns:a16="http://schemas.microsoft.com/office/drawing/2014/main" id="{AAADF41C-475E-1528-5DB7-216562E602A0}"/>
              </a:ext>
            </a:extLst>
          </p:cNvPr>
          <p:cNvSpPr txBox="1"/>
          <p:nvPr/>
        </p:nvSpPr>
        <p:spPr>
          <a:xfrm>
            <a:off x="457200" y="6096000"/>
            <a:ext cx="1905000" cy="246221"/>
          </a:xfrm>
          <a:prstGeom prst="rect">
            <a:avLst/>
          </a:prstGeom>
          <a:noFill/>
        </p:spPr>
        <p:txBody>
          <a:bodyPr wrap="square" rtlCol="0">
            <a:spAutoFit/>
          </a:bodyPr>
          <a:lstStyle/>
          <a:p>
            <a:r>
              <a:rPr lang="en-US" sz="1000" dirty="0">
                <a:latin typeface="Lucida Sans" panose="020B0602030504020204" pitchFamily="34" charset="0"/>
              </a:rPr>
              <a:t>(APIC)</a:t>
            </a:r>
          </a:p>
        </p:txBody>
      </p:sp>
    </p:spTree>
    <p:extLst>
      <p:ext uri="{BB962C8B-B14F-4D97-AF65-F5344CB8AC3E}">
        <p14:creationId xmlns:p14="http://schemas.microsoft.com/office/powerpoint/2010/main" val="85801818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494DA-BEC3-4D77-9481-17A53C95176D}"/>
              </a:ext>
            </a:extLst>
          </p:cNvPr>
          <p:cNvSpPr>
            <a:spLocks noGrp="1"/>
          </p:cNvSpPr>
          <p:nvPr>
            <p:ph type="title"/>
          </p:nvPr>
        </p:nvSpPr>
        <p:spPr/>
        <p:txBody>
          <a:bodyPr/>
          <a:lstStyle/>
          <a:p>
            <a:r>
              <a:rPr lang="en-US" dirty="0"/>
              <a:t>What is Cohorting? </a:t>
            </a:r>
          </a:p>
        </p:txBody>
      </p:sp>
      <p:sp>
        <p:nvSpPr>
          <p:cNvPr id="3" name="Content Placeholder 2">
            <a:extLst>
              <a:ext uri="{FF2B5EF4-FFF2-40B4-BE49-F238E27FC236}">
                <a16:creationId xmlns:a16="http://schemas.microsoft.com/office/drawing/2014/main" id="{60AD0FCE-13E5-44AF-9F68-D355C0678F42}"/>
              </a:ext>
            </a:extLst>
          </p:cNvPr>
          <p:cNvSpPr>
            <a:spLocks noGrp="1"/>
          </p:cNvSpPr>
          <p:nvPr>
            <p:ph idx="1"/>
          </p:nvPr>
        </p:nvSpPr>
        <p:spPr/>
        <p:txBody>
          <a:bodyPr>
            <a:normAutofit/>
          </a:bodyPr>
          <a:lstStyle/>
          <a:p>
            <a:r>
              <a:rPr lang="en-US" sz="2800" dirty="0"/>
              <a:t>Grouping residents infected or colonized with the same infectious agent together to confine their care to one area </a:t>
            </a:r>
          </a:p>
          <a:p>
            <a:r>
              <a:rPr lang="en-US" sz="2800" dirty="0"/>
              <a:t>Grouping healthcare personnel to a cohort of residents </a:t>
            </a:r>
          </a:p>
        </p:txBody>
      </p:sp>
      <p:pic>
        <p:nvPicPr>
          <p:cNvPr id="5" name="Picture 4">
            <a:extLst>
              <a:ext uri="{FF2B5EF4-FFF2-40B4-BE49-F238E27FC236}">
                <a16:creationId xmlns:a16="http://schemas.microsoft.com/office/drawing/2014/main" id="{5D5AB23C-6A9D-4859-9E55-D13782C5C3A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895600" y="3429000"/>
            <a:ext cx="6400800" cy="2285997"/>
          </a:xfrm>
          <a:prstGeom prst="rect">
            <a:avLst/>
          </a:prstGeom>
        </p:spPr>
      </p:pic>
      <p:sp>
        <p:nvSpPr>
          <p:cNvPr id="6" name="TextBox 5">
            <a:extLst>
              <a:ext uri="{FF2B5EF4-FFF2-40B4-BE49-F238E27FC236}">
                <a16:creationId xmlns:a16="http://schemas.microsoft.com/office/drawing/2014/main" id="{9562D92D-05BB-B5E4-62B0-FC8D287857E3}"/>
              </a:ext>
            </a:extLst>
          </p:cNvPr>
          <p:cNvSpPr txBox="1"/>
          <p:nvPr/>
        </p:nvSpPr>
        <p:spPr>
          <a:xfrm>
            <a:off x="457200" y="6096000"/>
            <a:ext cx="1905000" cy="246221"/>
          </a:xfrm>
          <a:prstGeom prst="rect">
            <a:avLst/>
          </a:prstGeom>
          <a:noFill/>
        </p:spPr>
        <p:txBody>
          <a:bodyPr wrap="square" rtlCol="0">
            <a:spAutoFit/>
          </a:bodyPr>
          <a:lstStyle/>
          <a:p>
            <a:r>
              <a:rPr lang="en-US" sz="1000" dirty="0">
                <a:latin typeface="Lucida Sans" panose="020B0602030504020204" pitchFamily="34" charset="0"/>
              </a:rPr>
              <a:t>(APIC)</a:t>
            </a:r>
          </a:p>
        </p:txBody>
      </p:sp>
    </p:spTree>
    <p:extLst>
      <p:ext uri="{BB962C8B-B14F-4D97-AF65-F5344CB8AC3E}">
        <p14:creationId xmlns:p14="http://schemas.microsoft.com/office/powerpoint/2010/main" val="8816996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8E112-8B9A-D599-F2A9-0E277735FBF0}"/>
              </a:ext>
            </a:extLst>
          </p:cNvPr>
          <p:cNvSpPr>
            <a:spLocks noGrp="1"/>
          </p:cNvSpPr>
          <p:nvPr>
            <p:ph type="title"/>
          </p:nvPr>
        </p:nvSpPr>
        <p:spPr/>
        <p:txBody>
          <a:bodyPr/>
          <a:lstStyle/>
          <a:p>
            <a:r>
              <a:rPr lang="en-US" dirty="0"/>
              <a:t>Urgent Global Public Health Threat	</a:t>
            </a:r>
          </a:p>
        </p:txBody>
      </p:sp>
      <p:sp>
        <p:nvSpPr>
          <p:cNvPr id="3" name="Content Placeholder 2">
            <a:extLst>
              <a:ext uri="{FF2B5EF4-FFF2-40B4-BE49-F238E27FC236}">
                <a16:creationId xmlns:a16="http://schemas.microsoft.com/office/drawing/2014/main" id="{16B98949-0336-C8D8-40C9-8A54452C996F}"/>
              </a:ext>
            </a:extLst>
          </p:cNvPr>
          <p:cNvSpPr>
            <a:spLocks noGrp="1"/>
          </p:cNvSpPr>
          <p:nvPr>
            <p:ph idx="1"/>
          </p:nvPr>
        </p:nvSpPr>
        <p:spPr/>
        <p:txBody>
          <a:bodyPr>
            <a:normAutofit/>
          </a:bodyPr>
          <a:lstStyle/>
          <a:p>
            <a:pPr marL="0" indent="0">
              <a:buNone/>
            </a:pPr>
            <a:r>
              <a:rPr lang="en-US" sz="2800" b="1" dirty="0"/>
              <a:t>2019 Data:</a:t>
            </a:r>
          </a:p>
          <a:p>
            <a:pPr lvl="1"/>
            <a:r>
              <a:rPr lang="en-US" sz="2400" dirty="0"/>
              <a:t>1.27 million deaths worldwide</a:t>
            </a:r>
          </a:p>
          <a:p>
            <a:pPr lvl="1"/>
            <a:r>
              <a:rPr lang="en-US" sz="2400" dirty="0"/>
              <a:t>&gt;2.8 million antimicrobial-resistant infections each year in the US</a:t>
            </a:r>
          </a:p>
          <a:p>
            <a:pPr lvl="1"/>
            <a:r>
              <a:rPr lang="en-US" sz="2400" dirty="0"/>
              <a:t>&gt;35,000 deaths in the US</a:t>
            </a:r>
          </a:p>
        </p:txBody>
      </p:sp>
      <p:sp>
        <p:nvSpPr>
          <p:cNvPr id="7" name="TextBox 6">
            <a:extLst>
              <a:ext uri="{FF2B5EF4-FFF2-40B4-BE49-F238E27FC236}">
                <a16:creationId xmlns:a16="http://schemas.microsoft.com/office/drawing/2014/main" id="{C3AEAFE0-37DE-7D0B-F088-F9B1CD32EEC2}"/>
              </a:ext>
            </a:extLst>
          </p:cNvPr>
          <p:cNvSpPr txBox="1"/>
          <p:nvPr/>
        </p:nvSpPr>
        <p:spPr>
          <a:xfrm>
            <a:off x="457200" y="6019800"/>
            <a:ext cx="4724400" cy="246221"/>
          </a:xfrm>
          <a:prstGeom prst="rect">
            <a:avLst/>
          </a:prstGeom>
          <a:noFill/>
        </p:spPr>
        <p:txBody>
          <a:bodyPr wrap="square" rtlCol="0">
            <a:spAutoFit/>
          </a:bodyPr>
          <a:lstStyle/>
          <a:p>
            <a:r>
              <a:rPr lang="en-US" sz="1000" dirty="0">
                <a:latin typeface="Lucida Sans" panose="020B0602030504020204" pitchFamily="34" charset="0"/>
              </a:rPr>
              <a:t>CDC: </a:t>
            </a:r>
            <a:r>
              <a:rPr lang="en-US" sz="1000" i="1" dirty="0">
                <a:effectLst/>
                <a:latin typeface="Lucida Sans" panose="020B0602030504020204" pitchFamily="34" charset="0"/>
              </a:rPr>
              <a:t>National Estimates for Antibiotic Resistance</a:t>
            </a:r>
            <a:endParaRPr lang="en-US" sz="1000" dirty="0">
              <a:latin typeface="Lucida Sans" panose="020B0602030504020204" pitchFamily="34" charset="0"/>
            </a:endParaRPr>
          </a:p>
        </p:txBody>
      </p:sp>
    </p:spTree>
    <p:extLst>
      <p:ext uri="{BB962C8B-B14F-4D97-AF65-F5344CB8AC3E}">
        <p14:creationId xmlns:p14="http://schemas.microsoft.com/office/powerpoint/2010/main" val="385826988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3E304-EB0B-492A-AE5A-70B93C8549F1}"/>
              </a:ext>
            </a:extLst>
          </p:cNvPr>
          <p:cNvSpPr>
            <a:spLocks noGrp="1"/>
          </p:cNvSpPr>
          <p:nvPr>
            <p:ph type="title"/>
          </p:nvPr>
        </p:nvSpPr>
        <p:spPr/>
        <p:txBody>
          <a:bodyPr/>
          <a:lstStyle/>
          <a:p>
            <a:r>
              <a:rPr lang="en-US" dirty="0"/>
              <a:t>Residents are at Increased MDRO Risk</a:t>
            </a:r>
          </a:p>
        </p:txBody>
      </p:sp>
      <p:sp>
        <p:nvSpPr>
          <p:cNvPr id="3" name="Content Placeholder 2">
            <a:extLst>
              <a:ext uri="{FF2B5EF4-FFF2-40B4-BE49-F238E27FC236}">
                <a16:creationId xmlns:a16="http://schemas.microsoft.com/office/drawing/2014/main" id="{6FCD7C02-8625-4E07-B406-0F1A35051BDE}"/>
              </a:ext>
            </a:extLst>
          </p:cNvPr>
          <p:cNvSpPr>
            <a:spLocks noGrp="1"/>
          </p:cNvSpPr>
          <p:nvPr>
            <p:ph idx="1"/>
          </p:nvPr>
        </p:nvSpPr>
        <p:spPr>
          <a:xfrm>
            <a:off x="609600" y="1600202"/>
            <a:ext cx="10972800" cy="4495797"/>
          </a:xfrm>
        </p:spPr>
        <p:txBody>
          <a:bodyPr>
            <a:normAutofit fontScale="92500" lnSpcReduction="20000"/>
          </a:bodyPr>
          <a:lstStyle/>
          <a:p>
            <a:r>
              <a:rPr lang="en-US" sz="2800" dirty="0"/>
              <a:t>Invasive medical devices </a:t>
            </a:r>
          </a:p>
          <a:p>
            <a:r>
              <a:rPr lang="en-US" sz="2800" dirty="0"/>
              <a:t>Improper use of antibiotics</a:t>
            </a:r>
          </a:p>
          <a:p>
            <a:r>
              <a:rPr lang="en-US" sz="2800" dirty="0"/>
              <a:t>Poor hand hygiene</a:t>
            </a:r>
          </a:p>
          <a:p>
            <a:r>
              <a:rPr lang="en-US" sz="2800" dirty="0"/>
              <a:t>Ineffective environment cleaning</a:t>
            </a:r>
          </a:p>
          <a:p>
            <a:r>
              <a:rPr lang="en-US" sz="2800" dirty="0"/>
              <a:t>Resident challenges – acuity, mentation, “stuff”</a:t>
            </a:r>
          </a:p>
          <a:p>
            <a:r>
              <a:rPr lang="en-US" sz="2800" dirty="0"/>
              <a:t>Congregate living</a:t>
            </a:r>
          </a:p>
          <a:p>
            <a:r>
              <a:rPr lang="en-US" sz="2800" dirty="0"/>
              <a:t>Staffing turnover</a:t>
            </a:r>
          </a:p>
          <a:p>
            <a:r>
              <a:rPr lang="en-US" sz="2800" dirty="0"/>
              <a:t>Dependence on unlicensed caregivers</a:t>
            </a:r>
          </a:p>
          <a:p>
            <a:r>
              <a:rPr lang="en-US" sz="2800" dirty="0"/>
              <a:t>Blunted immune responses</a:t>
            </a:r>
          </a:p>
          <a:p>
            <a:endParaRPr lang="en-US" sz="2800" dirty="0"/>
          </a:p>
          <a:p>
            <a:endParaRPr lang="en-US" sz="2800" dirty="0"/>
          </a:p>
          <a:p>
            <a:endParaRPr lang="en-US" sz="2800" dirty="0"/>
          </a:p>
        </p:txBody>
      </p:sp>
      <p:sp>
        <p:nvSpPr>
          <p:cNvPr id="5" name="TextBox 4">
            <a:extLst>
              <a:ext uri="{FF2B5EF4-FFF2-40B4-BE49-F238E27FC236}">
                <a16:creationId xmlns:a16="http://schemas.microsoft.com/office/drawing/2014/main" id="{6976B098-32C2-4790-3A74-E2804201A4F8}"/>
              </a:ext>
            </a:extLst>
          </p:cNvPr>
          <p:cNvSpPr txBox="1"/>
          <p:nvPr/>
        </p:nvSpPr>
        <p:spPr>
          <a:xfrm>
            <a:off x="457200" y="6096000"/>
            <a:ext cx="1905000" cy="246221"/>
          </a:xfrm>
          <a:prstGeom prst="rect">
            <a:avLst/>
          </a:prstGeom>
          <a:noFill/>
        </p:spPr>
        <p:txBody>
          <a:bodyPr wrap="square" rtlCol="0">
            <a:spAutoFit/>
          </a:bodyPr>
          <a:lstStyle/>
          <a:p>
            <a:r>
              <a:rPr lang="en-US" sz="1000" dirty="0">
                <a:latin typeface="Lucida Sans" panose="020B0602030504020204" pitchFamily="34" charset="0"/>
              </a:rPr>
              <a:t>(APIC, CDC)</a:t>
            </a:r>
          </a:p>
        </p:txBody>
      </p:sp>
    </p:spTree>
    <p:extLst>
      <p:ext uri="{BB962C8B-B14F-4D97-AF65-F5344CB8AC3E}">
        <p14:creationId xmlns:p14="http://schemas.microsoft.com/office/powerpoint/2010/main" val="280543211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48AF0-39EB-72CE-F3FD-20AB9E62B8C4}"/>
              </a:ext>
            </a:extLst>
          </p:cNvPr>
          <p:cNvSpPr>
            <a:spLocks noGrp="1"/>
          </p:cNvSpPr>
          <p:nvPr>
            <p:ph type="title"/>
          </p:nvPr>
        </p:nvSpPr>
        <p:spPr/>
        <p:txBody>
          <a:bodyPr/>
          <a:lstStyle/>
          <a:p>
            <a:r>
              <a:rPr lang="en-US" dirty="0"/>
              <a:t>Regulation QSO-24-08-NH</a:t>
            </a:r>
          </a:p>
        </p:txBody>
      </p:sp>
      <p:sp>
        <p:nvSpPr>
          <p:cNvPr id="3" name="Content Placeholder 2">
            <a:extLst>
              <a:ext uri="{FF2B5EF4-FFF2-40B4-BE49-F238E27FC236}">
                <a16:creationId xmlns:a16="http://schemas.microsoft.com/office/drawing/2014/main" id="{71288FFE-7CDE-85DF-8CEF-5B103FC1DC07}"/>
              </a:ext>
            </a:extLst>
          </p:cNvPr>
          <p:cNvSpPr>
            <a:spLocks noGrp="1"/>
          </p:cNvSpPr>
          <p:nvPr>
            <p:ph sz="half" idx="1"/>
          </p:nvPr>
        </p:nvSpPr>
        <p:spPr>
          <a:xfrm>
            <a:off x="609600" y="1600204"/>
            <a:ext cx="5384800" cy="4418775"/>
          </a:xfrm>
        </p:spPr>
        <p:txBody>
          <a:bodyPr>
            <a:normAutofit/>
          </a:bodyPr>
          <a:lstStyle/>
          <a:p>
            <a:r>
              <a:rPr lang="en-US" dirty="0"/>
              <a:t>Enhanced Barrier Precautions in Nursing Homes to Prevent Spread of Multidrug-resistant Organisms (MDROs)</a:t>
            </a:r>
          </a:p>
          <a:p>
            <a:r>
              <a:rPr lang="en-US" dirty="0"/>
              <a:t>Use of PPE for residents with targeted organisms, chronic wounds or indwelling medical devices during high-contact resident care activities</a:t>
            </a:r>
          </a:p>
          <a:p>
            <a:r>
              <a:rPr lang="en-US" dirty="0"/>
              <a:t>Incorporated into F880 Infection Prevention and Control  </a:t>
            </a:r>
          </a:p>
          <a:p>
            <a:r>
              <a:rPr lang="en-US" dirty="0"/>
              <a:t> March 20, 2024</a:t>
            </a:r>
          </a:p>
        </p:txBody>
      </p:sp>
      <p:sp>
        <p:nvSpPr>
          <p:cNvPr id="4" name="TextBox 3">
            <a:extLst>
              <a:ext uri="{FF2B5EF4-FFF2-40B4-BE49-F238E27FC236}">
                <a16:creationId xmlns:a16="http://schemas.microsoft.com/office/drawing/2014/main" id="{3E342048-4583-9934-C946-8B6111CA40E0}"/>
              </a:ext>
            </a:extLst>
          </p:cNvPr>
          <p:cNvSpPr txBox="1"/>
          <p:nvPr/>
        </p:nvSpPr>
        <p:spPr>
          <a:xfrm>
            <a:off x="1543050" y="5865091"/>
            <a:ext cx="9105900" cy="369332"/>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111216"/>
                </a:solidFill>
                <a:effectLst/>
                <a:uLnTx/>
                <a:uFillTx/>
                <a:latin typeface="Lucida Sans" panose="020B0602030504020204" pitchFamily="34" charset="0"/>
                <a:ea typeface="+mn-ea"/>
                <a:cs typeface="+mn-cs"/>
                <a:hlinkClick r:id="rId3"/>
              </a:rPr>
              <a:t>https://www.cms.gov/files/document/qso-24-08-nh.pdf</a:t>
            </a:r>
            <a:r>
              <a:rPr kumimoji="0" lang="en-US" sz="1800" b="1" i="0" u="none" strike="noStrike" kern="1200" cap="none" spc="0" normalizeH="0" baseline="0" noProof="0" dirty="0">
                <a:ln>
                  <a:noFill/>
                </a:ln>
                <a:solidFill>
                  <a:srgbClr val="111216"/>
                </a:solidFill>
                <a:effectLst/>
                <a:uLnTx/>
                <a:uFillTx/>
                <a:latin typeface="Lucida Sans" panose="020B0602030504020204" pitchFamily="34" charset="0"/>
                <a:ea typeface="+mn-ea"/>
                <a:cs typeface="+mn-cs"/>
              </a:rPr>
              <a:t> </a:t>
            </a:r>
          </a:p>
        </p:txBody>
      </p:sp>
      <p:pic>
        <p:nvPicPr>
          <p:cNvPr id="6" name="Picture 5">
            <a:extLst>
              <a:ext uri="{FF2B5EF4-FFF2-40B4-BE49-F238E27FC236}">
                <a16:creationId xmlns:a16="http://schemas.microsoft.com/office/drawing/2014/main" id="{291024F6-F00E-DAC3-C2A9-1FD21727A15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848600" y="1274565"/>
            <a:ext cx="3474720" cy="4487834"/>
          </a:xfrm>
          <a:prstGeom prst="rect">
            <a:avLst/>
          </a:prstGeom>
          <a:ln>
            <a:solidFill>
              <a:schemeClr val="tx1"/>
            </a:solidFill>
          </a:ln>
        </p:spPr>
      </p:pic>
      <p:sp>
        <p:nvSpPr>
          <p:cNvPr id="7" name="TextBox 6">
            <a:extLst>
              <a:ext uri="{FF2B5EF4-FFF2-40B4-BE49-F238E27FC236}">
                <a16:creationId xmlns:a16="http://schemas.microsoft.com/office/drawing/2014/main" id="{D3556AB3-7D78-634F-CCB7-4F96665FA022}"/>
              </a:ext>
            </a:extLst>
          </p:cNvPr>
          <p:cNvSpPr txBox="1"/>
          <p:nvPr/>
        </p:nvSpPr>
        <p:spPr>
          <a:xfrm>
            <a:off x="457200" y="6172200"/>
            <a:ext cx="1219200" cy="24622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111216"/>
                </a:solidFill>
                <a:effectLst/>
                <a:uLnTx/>
                <a:uFillTx/>
                <a:latin typeface="Calibri" panose="020F0502020204030204" pitchFamily="34" charset="0"/>
                <a:ea typeface="+mn-ea"/>
                <a:cs typeface="+mn-cs"/>
              </a:rPr>
              <a:t>(CMS)</a:t>
            </a:r>
          </a:p>
        </p:txBody>
      </p:sp>
    </p:spTree>
    <p:extLst>
      <p:ext uri="{BB962C8B-B14F-4D97-AF65-F5344CB8AC3E}">
        <p14:creationId xmlns:p14="http://schemas.microsoft.com/office/powerpoint/2010/main" val="124588050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6AC43-9E82-486D-8E1D-28A7035E2AD8}"/>
              </a:ext>
            </a:extLst>
          </p:cNvPr>
          <p:cNvSpPr>
            <a:spLocks noGrp="1"/>
          </p:cNvSpPr>
          <p:nvPr>
            <p:ph type="title"/>
          </p:nvPr>
        </p:nvSpPr>
        <p:spPr/>
        <p:txBody>
          <a:bodyPr>
            <a:normAutofit/>
          </a:bodyPr>
          <a:lstStyle/>
          <a:p>
            <a:pPr algn="l"/>
            <a:r>
              <a:rPr lang="en-US" sz="3200" dirty="0"/>
              <a:t>Enhanced Barrier Precautions</a:t>
            </a:r>
          </a:p>
        </p:txBody>
      </p:sp>
      <p:sp>
        <p:nvSpPr>
          <p:cNvPr id="4" name="Content Placeholder 3">
            <a:extLst>
              <a:ext uri="{FF2B5EF4-FFF2-40B4-BE49-F238E27FC236}">
                <a16:creationId xmlns:a16="http://schemas.microsoft.com/office/drawing/2014/main" id="{8AAF7CBE-6360-A968-DBCB-D6B0E29C2D84}"/>
              </a:ext>
            </a:extLst>
          </p:cNvPr>
          <p:cNvSpPr>
            <a:spLocks noGrp="1"/>
          </p:cNvSpPr>
          <p:nvPr>
            <p:ph sz="half" idx="1"/>
          </p:nvPr>
        </p:nvSpPr>
        <p:spPr/>
        <p:txBody>
          <a:bodyPr>
            <a:normAutofit fontScale="92500" lnSpcReduction="10000"/>
          </a:bodyPr>
          <a:lstStyle/>
          <a:p>
            <a:r>
              <a:rPr lang="en-US" sz="2400" dirty="0"/>
              <a:t>Bridge between Standard Precautions and Contact Precautions</a:t>
            </a:r>
          </a:p>
          <a:p>
            <a:r>
              <a:rPr lang="en-US" sz="2400" dirty="0"/>
              <a:t>Guidance is for LTC only. </a:t>
            </a:r>
          </a:p>
          <a:p>
            <a:r>
              <a:rPr lang="en-US" sz="2400" dirty="0"/>
              <a:t>Does not provide guidance for acute care or long-term acute care </a:t>
            </a:r>
          </a:p>
          <a:p>
            <a:r>
              <a:rPr lang="en-US" sz="2400" dirty="0"/>
              <a:t>Provides guidance for PPE use and room restriction for preventing transmission of novel or targeted MDROs</a:t>
            </a:r>
          </a:p>
        </p:txBody>
      </p:sp>
      <p:pic>
        <p:nvPicPr>
          <p:cNvPr id="5" name="Picture 4">
            <a:extLst>
              <a:ext uri="{FF2B5EF4-FFF2-40B4-BE49-F238E27FC236}">
                <a16:creationId xmlns:a16="http://schemas.microsoft.com/office/drawing/2014/main" id="{2218CEA3-EF53-9302-4D91-4F775206406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708819"/>
            <a:ext cx="4114800" cy="5349240"/>
          </a:xfrm>
          <a:prstGeom prst="rect">
            <a:avLst/>
          </a:prstGeom>
        </p:spPr>
      </p:pic>
      <p:sp>
        <p:nvSpPr>
          <p:cNvPr id="3" name="TextBox 2">
            <a:extLst>
              <a:ext uri="{FF2B5EF4-FFF2-40B4-BE49-F238E27FC236}">
                <a16:creationId xmlns:a16="http://schemas.microsoft.com/office/drawing/2014/main" id="{DD797E3C-254F-E4BD-B764-0A46567DF585}"/>
              </a:ext>
            </a:extLst>
          </p:cNvPr>
          <p:cNvSpPr txBox="1"/>
          <p:nvPr/>
        </p:nvSpPr>
        <p:spPr>
          <a:xfrm>
            <a:off x="457200" y="6096000"/>
            <a:ext cx="1905000" cy="246221"/>
          </a:xfrm>
          <a:prstGeom prst="rect">
            <a:avLst/>
          </a:prstGeom>
          <a:noFill/>
        </p:spPr>
        <p:txBody>
          <a:bodyPr wrap="square" rtlCol="0">
            <a:spAutoFit/>
          </a:bodyPr>
          <a:lstStyle/>
          <a:p>
            <a:r>
              <a:rPr lang="en-US" sz="1000" dirty="0">
                <a:latin typeface="Lucida Sans" panose="020B0602030504020204" pitchFamily="34" charset="0"/>
              </a:rPr>
              <a:t>(CDC)</a:t>
            </a:r>
          </a:p>
        </p:txBody>
      </p:sp>
    </p:spTree>
    <p:extLst>
      <p:ext uri="{BB962C8B-B14F-4D97-AF65-F5344CB8AC3E}">
        <p14:creationId xmlns:p14="http://schemas.microsoft.com/office/powerpoint/2010/main" val="76473012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D456A-B979-6F4D-3D9F-6CC8F0CBC1A3}"/>
              </a:ext>
            </a:extLst>
          </p:cNvPr>
          <p:cNvSpPr>
            <a:spLocks noGrp="1"/>
          </p:cNvSpPr>
          <p:nvPr>
            <p:ph type="title"/>
          </p:nvPr>
        </p:nvSpPr>
        <p:spPr/>
        <p:txBody>
          <a:bodyPr/>
          <a:lstStyle/>
          <a:p>
            <a:r>
              <a:rPr lang="en-US" dirty="0"/>
              <a:t>What are Enhanced Barrier Precautions (EBPs)?</a:t>
            </a:r>
          </a:p>
        </p:txBody>
      </p:sp>
      <p:sp>
        <p:nvSpPr>
          <p:cNvPr id="3" name="Content Placeholder 2">
            <a:extLst>
              <a:ext uri="{FF2B5EF4-FFF2-40B4-BE49-F238E27FC236}">
                <a16:creationId xmlns:a16="http://schemas.microsoft.com/office/drawing/2014/main" id="{B98859AC-F912-D5D0-617B-D8986CE1D3CE}"/>
              </a:ext>
            </a:extLst>
          </p:cNvPr>
          <p:cNvSpPr>
            <a:spLocks noGrp="1"/>
          </p:cNvSpPr>
          <p:nvPr>
            <p:ph idx="1"/>
          </p:nvPr>
        </p:nvSpPr>
        <p:spPr/>
        <p:txBody>
          <a:bodyPr>
            <a:normAutofit/>
          </a:bodyPr>
          <a:lstStyle/>
          <a:p>
            <a:r>
              <a:rPr lang="en-US" sz="2800" dirty="0"/>
              <a:t>EBPs are designed to reduce the spread of multidrug resistant organisms (MDROs) by expanding the use of gloves and gowns during high contact resident care activities, especially for those at increased risk of acquiring or spreading a MDRO</a:t>
            </a:r>
          </a:p>
          <a:p>
            <a:r>
              <a:rPr lang="en-US" sz="2800" dirty="0"/>
              <a:t>Released in 2019 and updated in 2021 to include pathogens affecting every nursing home, such as </a:t>
            </a:r>
            <a:r>
              <a:rPr lang="en-US" sz="2800" i="1" dirty="0"/>
              <a:t>Staphylococcus aureus</a:t>
            </a:r>
          </a:p>
        </p:txBody>
      </p:sp>
      <p:sp>
        <p:nvSpPr>
          <p:cNvPr id="4" name="TextBox 3">
            <a:extLst>
              <a:ext uri="{FF2B5EF4-FFF2-40B4-BE49-F238E27FC236}">
                <a16:creationId xmlns:a16="http://schemas.microsoft.com/office/drawing/2014/main" id="{A370F8B2-5205-1FEE-F89E-B803756DF88A}"/>
              </a:ext>
            </a:extLst>
          </p:cNvPr>
          <p:cNvSpPr txBox="1"/>
          <p:nvPr/>
        </p:nvSpPr>
        <p:spPr>
          <a:xfrm>
            <a:off x="457200" y="6172200"/>
            <a:ext cx="190500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111216"/>
                </a:solidFill>
                <a:effectLst/>
                <a:uLnTx/>
                <a:uFillTx/>
                <a:latin typeface="Lucida Sans" panose="020B0602030504020204" pitchFamily="34" charset="0"/>
                <a:ea typeface="+mn-ea"/>
                <a:cs typeface="+mn-cs"/>
              </a:rPr>
              <a:t>(CDC)</a:t>
            </a:r>
          </a:p>
        </p:txBody>
      </p:sp>
    </p:spTree>
    <p:extLst>
      <p:ext uri="{BB962C8B-B14F-4D97-AF65-F5344CB8AC3E}">
        <p14:creationId xmlns:p14="http://schemas.microsoft.com/office/powerpoint/2010/main" val="149488905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C16D5-DDA9-4474-A237-6AB1870CEAE4}"/>
              </a:ext>
            </a:extLst>
          </p:cNvPr>
          <p:cNvSpPr>
            <a:spLocks noGrp="1"/>
          </p:cNvSpPr>
          <p:nvPr>
            <p:ph type="title"/>
          </p:nvPr>
        </p:nvSpPr>
        <p:spPr/>
        <p:txBody>
          <a:bodyPr/>
          <a:lstStyle/>
          <a:p>
            <a:r>
              <a:rPr lang="en-US" dirty="0"/>
              <a:t>Enhanced Barrier Precautions</a:t>
            </a:r>
          </a:p>
        </p:txBody>
      </p:sp>
      <p:sp>
        <p:nvSpPr>
          <p:cNvPr id="3" name="Content Placeholder 2">
            <a:extLst>
              <a:ext uri="{FF2B5EF4-FFF2-40B4-BE49-F238E27FC236}">
                <a16:creationId xmlns:a16="http://schemas.microsoft.com/office/drawing/2014/main" id="{0B9BCB14-8C46-4786-AEE4-27F19D0EF7DF}"/>
              </a:ext>
            </a:extLst>
          </p:cNvPr>
          <p:cNvSpPr>
            <a:spLocks noGrp="1"/>
          </p:cNvSpPr>
          <p:nvPr>
            <p:ph idx="1"/>
          </p:nvPr>
        </p:nvSpPr>
        <p:spPr>
          <a:xfrm>
            <a:off x="609600" y="1600202"/>
            <a:ext cx="10972800" cy="4495797"/>
          </a:xfrm>
        </p:spPr>
        <p:txBody>
          <a:bodyPr>
            <a:noAutofit/>
          </a:bodyPr>
          <a:lstStyle/>
          <a:p>
            <a:pPr algn="l">
              <a:spcBef>
                <a:spcPts val="0"/>
              </a:spcBef>
            </a:pPr>
            <a:r>
              <a:rPr lang="en-US" sz="2200" b="0" i="0" u="none" strike="noStrike" baseline="0" dirty="0"/>
              <a:t>Applies to </a:t>
            </a:r>
            <a:r>
              <a:rPr lang="en-US" sz="2200" u="none" strike="noStrike" baseline="0" dirty="0"/>
              <a:t>all</a:t>
            </a:r>
            <a:r>
              <a:rPr lang="en-US" sz="2200" b="1" i="1" u="none" strike="noStrike" baseline="0" dirty="0"/>
              <a:t> </a:t>
            </a:r>
            <a:r>
              <a:rPr lang="en-US" sz="2200" b="0" i="0" u="none" strike="noStrike" baseline="0" dirty="0"/>
              <a:t>residents with </a:t>
            </a:r>
            <a:r>
              <a:rPr lang="en-US" sz="2200" u="none" strike="noStrike" baseline="0" dirty="0"/>
              <a:t>any of the following:</a:t>
            </a:r>
          </a:p>
          <a:p>
            <a:pPr lvl="1">
              <a:spcBef>
                <a:spcPts val="0"/>
              </a:spcBef>
            </a:pPr>
            <a:r>
              <a:rPr lang="en-US" sz="2200" b="0" i="0" u="none" strike="noStrike" baseline="0" dirty="0"/>
              <a:t>Wounds and/or indwelling medical devices </a:t>
            </a:r>
            <a:r>
              <a:rPr lang="en-US" sz="2200" dirty="0"/>
              <a:t>regardless of MDRO colonization status </a:t>
            </a:r>
            <a:r>
              <a:rPr lang="en-US" sz="2200" i="0" u="none" strike="noStrike" baseline="0" dirty="0"/>
              <a:t>regardless </a:t>
            </a:r>
            <a:r>
              <a:rPr lang="en-US" sz="2200" b="0" i="0" u="none" strike="noStrike" baseline="0" dirty="0"/>
              <a:t>of MDRO colonization status </a:t>
            </a:r>
          </a:p>
          <a:p>
            <a:pPr lvl="1">
              <a:spcBef>
                <a:spcPts val="0"/>
              </a:spcBef>
            </a:pPr>
            <a:r>
              <a:rPr lang="en-US" sz="2200" b="0" i="0" u="none" strike="noStrike" baseline="0" dirty="0"/>
              <a:t>Infection or colonization with a novel or targeted MDRO when </a:t>
            </a:r>
            <a:r>
              <a:rPr lang="en-US" sz="2200" b="0" i="1" u="none" strike="noStrike" baseline="0" dirty="0"/>
              <a:t>Contact Precautions do not apply</a:t>
            </a:r>
          </a:p>
          <a:p>
            <a:pPr lvl="1">
              <a:spcBef>
                <a:spcPts val="0"/>
              </a:spcBef>
            </a:pPr>
            <a:r>
              <a:rPr lang="en-US" sz="2200" b="0" i="0" u="none" strike="noStrike" baseline="0" dirty="0"/>
              <a:t>Facilities may consider applying to residents infected or colonized with other epidemiologically important MDROs </a:t>
            </a:r>
          </a:p>
          <a:p>
            <a:r>
              <a:rPr lang="en-US" sz="2200" dirty="0"/>
              <a:t>Use of gown and gloves during high-contact resident care activities that provide opportunities for transfer of MDRO to staff hands and clothing.</a:t>
            </a:r>
          </a:p>
          <a:p>
            <a:r>
              <a:rPr lang="en-US" sz="2200" dirty="0"/>
              <a:t>Residents are not restricted to their rooms or limited from participation in group activities.</a:t>
            </a:r>
          </a:p>
        </p:txBody>
      </p:sp>
      <p:sp>
        <p:nvSpPr>
          <p:cNvPr id="4" name="TextBox 3">
            <a:extLst>
              <a:ext uri="{FF2B5EF4-FFF2-40B4-BE49-F238E27FC236}">
                <a16:creationId xmlns:a16="http://schemas.microsoft.com/office/drawing/2014/main" id="{A87729D3-508C-77EB-CCC8-3727F710C182}"/>
              </a:ext>
            </a:extLst>
          </p:cNvPr>
          <p:cNvSpPr txBox="1"/>
          <p:nvPr/>
        </p:nvSpPr>
        <p:spPr>
          <a:xfrm>
            <a:off x="457200" y="6096000"/>
            <a:ext cx="1905000" cy="246221"/>
          </a:xfrm>
          <a:prstGeom prst="rect">
            <a:avLst/>
          </a:prstGeom>
          <a:noFill/>
        </p:spPr>
        <p:txBody>
          <a:bodyPr wrap="square" rtlCol="0">
            <a:spAutoFit/>
          </a:bodyPr>
          <a:lstStyle/>
          <a:p>
            <a:r>
              <a:rPr lang="en-US" sz="1000" dirty="0">
                <a:latin typeface="Lucida Sans" panose="020B0602030504020204" pitchFamily="34" charset="0"/>
              </a:rPr>
              <a:t>(CDC)</a:t>
            </a:r>
          </a:p>
        </p:txBody>
      </p:sp>
    </p:spTree>
    <p:extLst>
      <p:ext uri="{BB962C8B-B14F-4D97-AF65-F5344CB8AC3E}">
        <p14:creationId xmlns:p14="http://schemas.microsoft.com/office/powerpoint/2010/main" val="364001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FABD1E-6F9B-9722-6C1C-BFD7E371E136}"/>
              </a:ext>
            </a:extLst>
          </p:cNvPr>
          <p:cNvSpPr>
            <a:spLocks noGrp="1"/>
          </p:cNvSpPr>
          <p:nvPr>
            <p:ph type="title"/>
          </p:nvPr>
        </p:nvSpPr>
        <p:spPr>
          <a:xfrm>
            <a:off x="609600" y="-76200"/>
            <a:ext cx="10972800" cy="1493838"/>
          </a:xfrm>
        </p:spPr>
        <p:txBody>
          <a:bodyPr/>
          <a:lstStyle/>
          <a:p>
            <a:r>
              <a:rPr lang="en-US" dirty="0"/>
              <a:t>Targeted &amp; Clinically Significant Organisms</a:t>
            </a:r>
          </a:p>
        </p:txBody>
      </p:sp>
      <p:sp>
        <p:nvSpPr>
          <p:cNvPr id="2" name="TextBox 1">
            <a:extLst>
              <a:ext uri="{FF2B5EF4-FFF2-40B4-BE49-F238E27FC236}">
                <a16:creationId xmlns:a16="http://schemas.microsoft.com/office/drawing/2014/main" id="{54686F08-77DF-BE48-0D82-EBD5ED7C7F4D}"/>
              </a:ext>
            </a:extLst>
          </p:cNvPr>
          <p:cNvSpPr txBox="1"/>
          <p:nvPr/>
        </p:nvSpPr>
        <p:spPr>
          <a:xfrm>
            <a:off x="457200" y="6172200"/>
            <a:ext cx="190500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111216"/>
                </a:solidFill>
                <a:effectLst/>
                <a:uLnTx/>
                <a:uFillTx/>
                <a:latin typeface="Lucida Sans" panose="020B0602030504020204" pitchFamily="34" charset="0"/>
                <a:ea typeface="+mn-ea"/>
                <a:cs typeface="+mn-cs"/>
              </a:rPr>
              <a:t>(CDC)</a:t>
            </a:r>
          </a:p>
        </p:txBody>
      </p:sp>
      <p:sp>
        <p:nvSpPr>
          <p:cNvPr id="3" name="Content Placeholder 2">
            <a:extLst>
              <a:ext uri="{FF2B5EF4-FFF2-40B4-BE49-F238E27FC236}">
                <a16:creationId xmlns:a16="http://schemas.microsoft.com/office/drawing/2014/main" id="{ED5D8DD8-99CA-F9BF-56A5-11405C9AF8CD}"/>
              </a:ext>
            </a:extLst>
          </p:cNvPr>
          <p:cNvSpPr>
            <a:spLocks noGrp="1"/>
          </p:cNvSpPr>
          <p:nvPr>
            <p:ph idx="1"/>
          </p:nvPr>
        </p:nvSpPr>
        <p:spPr>
          <a:xfrm>
            <a:off x="609600" y="1066800"/>
            <a:ext cx="10972800" cy="5105399"/>
          </a:xfrm>
        </p:spPr>
        <p:txBody>
          <a:bodyPr>
            <a:normAutofit lnSpcReduction="10000"/>
          </a:bodyPr>
          <a:lstStyle/>
          <a:p>
            <a:pPr marL="0" indent="0">
              <a:buNone/>
            </a:pPr>
            <a:r>
              <a:rPr lang="en-US" dirty="0"/>
              <a:t>Targeted Organisms</a:t>
            </a:r>
          </a:p>
          <a:p>
            <a:r>
              <a:rPr lang="en-US" dirty="0"/>
              <a:t>Pan-resistant organisms,</a:t>
            </a:r>
          </a:p>
          <a:p>
            <a:r>
              <a:rPr lang="en-US" dirty="0"/>
              <a:t>Carbapenemase-producing carbapenem-resistant Enterobacterales,</a:t>
            </a:r>
          </a:p>
          <a:p>
            <a:r>
              <a:rPr lang="en-US" dirty="0"/>
              <a:t>Carbapenemase-producing carbapenem-resistant </a:t>
            </a:r>
            <a:r>
              <a:rPr lang="en-US" i="1" dirty="0"/>
              <a:t>Pseudomonas</a:t>
            </a:r>
            <a:r>
              <a:rPr lang="en-US" dirty="0"/>
              <a:t>,</a:t>
            </a:r>
          </a:p>
          <a:p>
            <a:r>
              <a:rPr lang="en-US" dirty="0"/>
              <a:t>Carbapenemase-producing carbapenem-resistant </a:t>
            </a:r>
            <a:r>
              <a:rPr lang="en-US" i="1" dirty="0"/>
              <a:t>Acinetobacter baumannii</a:t>
            </a:r>
            <a:r>
              <a:rPr lang="en-US" dirty="0"/>
              <a:t>, and</a:t>
            </a:r>
          </a:p>
          <a:p>
            <a:r>
              <a:rPr lang="en-US" i="1" dirty="0"/>
              <a:t>Candida auris</a:t>
            </a:r>
          </a:p>
          <a:p>
            <a:pPr marL="0" indent="0">
              <a:buNone/>
            </a:pPr>
            <a:r>
              <a:rPr lang="en-US" dirty="0"/>
              <a:t>Clinically Significant Organisms</a:t>
            </a:r>
          </a:p>
          <a:p>
            <a:r>
              <a:rPr lang="en-US" dirty="0"/>
              <a:t>Methicillin-resistant </a:t>
            </a:r>
            <a:r>
              <a:rPr lang="en-US" i="1" dirty="0"/>
              <a:t>Staphylococcus aureus (MRSA)</a:t>
            </a:r>
            <a:r>
              <a:rPr lang="en-US" dirty="0"/>
              <a:t>,</a:t>
            </a:r>
          </a:p>
          <a:p>
            <a:r>
              <a:rPr lang="en-US" dirty="0"/>
              <a:t>ESBL-producing </a:t>
            </a:r>
            <a:r>
              <a:rPr lang="en-US" i="1" dirty="0"/>
              <a:t>Enterobacterales</a:t>
            </a:r>
            <a:r>
              <a:rPr lang="en-US" dirty="0"/>
              <a:t>,</a:t>
            </a:r>
          </a:p>
          <a:p>
            <a:r>
              <a:rPr lang="en-US" dirty="0"/>
              <a:t>Vancomycin-resistant </a:t>
            </a:r>
            <a:r>
              <a:rPr lang="en-US" i="1" dirty="0"/>
              <a:t>Enterococci</a:t>
            </a:r>
            <a:r>
              <a:rPr lang="en-US" dirty="0"/>
              <a:t> (VRE),</a:t>
            </a:r>
          </a:p>
          <a:p>
            <a:r>
              <a:rPr lang="en-US" dirty="0"/>
              <a:t>Multidrug-resistant </a:t>
            </a:r>
            <a:r>
              <a:rPr lang="en-US" i="1" dirty="0"/>
              <a:t>Pseudomonas</a:t>
            </a:r>
            <a:r>
              <a:rPr lang="en-US" dirty="0"/>
              <a:t> </a:t>
            </a:r>
            <a:r>
              <a:rPr lang="en-US" i="1" dirty="0"/>
              <a:t>aeruginosa</a:t>
            </a:r>
            <a:r>
              <a:rPr lang="en-US" dirty="0"/>
              <a:t>,</a:t>
            </a:r>
          </a:p>
          <a:p>
            <a:r>
              <a:rPr lang="en-US" dirty="0"/>
              <a:t>Drug-resistant </a:t>
            </a:r>
            <a:r>
              <a:rPr lang="en-US" i="1" dirty="0"/>
              <a:t>Streptococcus pneumoniae</a:t>
            </a:r>
          </a:p>
        </p:txBody>
      </p:sp>
    </p:spTree>
    <p:extLst>
      <p:ext uri="{BB962C8B-B14F-4D97-AF65-F5344CB8AC3E}">
        <p14:creationId xmlns:p14="http://schemas.microsoft.com/office/powerpoint/2010/main" val="342718350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F92F5-7060-4EC1-BA46-C46A39C102F2}"/>
              </a:ext>
            </a:extLst>
          </p:cNvPr>
          <p:cNvSpPr>
            <a:spLocks noGrp="1"/>
          </p:cNvSpPr>
          <p:nvPr>
            <p:ph type="title"/>
          </p:nvPr>
        </p:nvSpPr>
        <p:spPr/>
        <p:txBody>
          <a:bodyPr>
            <a:normAutofit/>
          </a:bodyPr>
          <a:lstStyle/>
          <a:p>
            <a:r>
              <a:rPr lang="en-US" dirty="0"/>
              <a:t>High-Contact Resident Care Activities Requiring Gown and Glove Use</a:t>
            </a:r>
          </a:p>
        </p:txBody>
      </p:sp>
      <p:sp>
        <p:nvSpPr>
          <p:cNvPr id="3" name="Content Placeholder 2">
            <a:extLst>
              <a:ext uri="{FF2B5EF4-FFF2-40B4-BE49-F238E27FC236}">
                <a16:creationId xmlns:a16="http://schemas.microsoft.com/office/drawing/2014/main" id="{DB5C9300-81F2-4E16-8327-0A14F4EB214F}"/>
              </a:ext>
            </a:extLst>
          </p:cNvPr>
          <p:cNvSpPr>
            <a:spLocks noGrp="1"/>
          </p:cNvSpPr>
          <p:nvPr>
            <p:ph idx="1"/>
          </p:nvPr>
        </p:nvSpPr>
        <p:spPr>
          <a:xfrm>
            <a:off x="609600" y="1600202"/>
            <a:ext cx="10972800" cy="4419597"/>
          </a:xfrm>
        </p:spPr>
        <p:txBody>
          <a:bodyPr>
            <a:normAutofit fontScale="85000" lnSpcReduction="20000"/>
          </a:bodyPr>
          <a:lstStyle/>
          <a:p>
            <a:r>
              <a:rPr lang="en-US" sz="2200" dirty="0"/>
              <a:t>Dressing</a:t>
            </a:r>
          </a:p>
          <a:p>
            <a:r>
              <a:rPr lang="en-US" sz="2200" dirty="0"/>
              <a:t>Bathing/showering</a:t>
            </a:r>
          </a:p>
          <a:p>
            <a:r>
              <a:rPr lang="en-US" sz="2200" dirty="0"/>
              <a:t>Transferring</a:t>
            </a:r>
          </a:p>
          <a:p>
            <a:r>
              <a:rPr lang="en-US" sz="2200" dirty="0"/>
              <a:t>Providing hygiene</a:t>
            </a:r>
          </a:p>
          <a:p>
            <a:r>
              <a:rPr lang="en-US" sz="2200" dirty="0"/>
              <a:t>Changing linens</a:t>
            </a:r>
          </a:p>
          <a:p>
            <a:r>
              <a:rPr lang="en-US" sz="2200" dirty="0"/>
              <a:t>Changing briefs or assisting with toileting</a:t>
            </a:r>
          </a:p>
          <a:p>
            <a:r>
              <a:rPr lang="en-US" sz="2200" dirty="0"/>
              <a:t>Device care or use: central line, urinary catheter, feeding tube, tracheostomy/ventilator</a:t>
            </a:r>
          </a:p>
          <a:p>
            <a:r>
              <a:rPr lang="en-US" sz="2200" dirty="0"/>
              <a:t>Wound care: any skin opening requiring a dressing</a:t>
            </a:r>
          </a:p>
          <a:p>
            <a:r>
              <a:rPr lang="en-US" sz="2200" dirty="0"/>
              <a:t>Gown and gloves would not be required for resident care activities other than those listed above, unless otherwise necessary for adherence to Standard Precautions. </a:t>
            </a:r>
          </a:p>
          <a:p>
            <a:r>
              <a:rPr lang="en-US" sz="2200" dirty="0"/>
              <a:t>Residents are not restricted to their rooms or limited from participation in group activities</a:t>
            </a:r>
          </a:p>
          <a:p>
            <a:endParaRPr lang="en-US" dirty="0"/>
          </a:p>
        </p:txBody>
      </p:sp>
      <p:sp>
        <p:nvSpPr>
          <p:cNvPr id="5" name="TextBox 4">
            <a:extLst>
              <a:ext uri="{FF2B5EF4-FFF2-40B4-BE49-F238E27FC236}">
                <a16:creationId xmlns:a16="http://schemas.microsoft.com/office/drawing/2014/main" id="{95A0920A-72F3-FB54-FF87-0DE82AF73E26}"/>
              </a:ext>
            </a:extLst>
          </p:cNvPr>
          <p:cNvSpPr txBox="1"/>
          <p:nvPr/>
        </p:nvSpPr>
        <p:spPr>
          <a:xfrm>
            <a:off x="457200" y="6096000"/>
            <a:ext cx="1905000" cy="246221"/>
          </a:xfrm>
          <a:prstGeom prst="rect">
            <a:avLst/>
          </a:prstGeom>
          <a:noFill/>
        </p:spPr>
        <p:txBody>
          <a:bodyPr wrap="square" rtlCol="0">
            <a:spAutoFit/>
          </a:bodyPr>
          <a:lstStyle/>
          <a:p>
            <a:r>
              <a:rPr lang="en-US" sz="1000" dirty="0">
                <a:latin typeface="Lucida Sans" panose="020B0602030504020204" pitchFamily="34" charset="0"/>
              </a:rPr>
              <a:t>(APIC, CDC)</a:t>
            </a:r>
          </a:p>
        </p:txBody>
      </p:sp>
    </p:spTree>
    <p:extLst>
      <p:ext uri="{BB962C8B-B14F-4D97-AF65-F5344CB8AC3E}">
        <p14:creationId xmlns:p14="http://schemas.microsoft.com/office/powerpoint/2010/main" val="264067034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1C17E-FEFD-444D-9FD5-C32D32A7E443}"/>
              </a:ext>
            </a:extLst>
          </p:cNvPr>
          <p:cNvSpPr>
            <a:spLocks noGrp="1"/>
          </p:cNvSpPr>
          <p:nvPr>
            <p:ph type="title"/>
          </p:nvPr>
        </p:nvSpPr>
        <p:spPr/>
        <p:txBody>
          <a:bodyPr/>
          <a:lstStyle/>
          <a:p>
            <a:r>
              <a:rPr lang="en-US" dirty="0"/>
              <a:t>Enhanced Barrier Precautions</a:t>
            </a:r>
          </a:p>
        </p:txBody>
      </p:sp>
      <p:sp>
        <p:nvSpPr>
          <p:cNvPr id="3" name="Content Placeholder 2">
            <a:extLst>
              <a:ext uri="{FF2B5EF4-FFF2-40B4-BE49-F238E27FC236}">
                <a16:creationId xmlns:a16="http://schemas.microsoft.com/office/drawing/2014/main" id="{34C42186-B40D-43A6-87C9-2FAE057677C2}"/>
              </a:ext>
            </a:extLst>
          </p:cNvPr>
          <p:cNvSpPr>
            <a:spLocks noGrp="1"/>
          </p:cNvSpPr>
          <p:nvPr>
            <p:ph idx="1"/>
          </p:nvPr>
        </p:nvSpPr>
        <p:spPr>
          <a:xfrm>
            <a:off x="609600" y="1600202"/>
            <a:ext cx="10972800" cy="4343397"/>
          </a:xfrm>
        </p:spPr>
        <p:txBody>
          <a:bodyPr>
            <a:normAutofit fontScale="92500" lnSpcReduction="10000"/>
          </a:bodyPr>
          <a:lstStyle/>
          <a:p>
            <a:pPr marL="342900" marR="0" lvl="0" indent="-342900" algn="l" defTabSz="914400" rtl="0" eaLnBrk="1" fontAlgn="base" latinLnBrk="0" hangingPunct="1">
              <a:lnSpc>
                <a:spcPct val="100000"/>
              </a:lnSpc>
              <a:spcBef>
                <a:spcPts val="1200"/>
              </a:spcBef>
              <a:spcAft>
                <a:spcPct val="0"/>
              </a:spcAft>
              <a:buClr>
                <a:srgbClr val="415765"/>
              </a:buClr>
              <a:buSzTx/>
              <a:buFont typeface="Wingdings" panose="05000000000000000000" pitchFamily="2" charset="2"/>
              <a:buChar char="§"/>
              <a:tabLst/>
              <a:defRPr/>
            </a:pPr>
            <a:r>
              <a:rPr kumimoji="0" lang="en-US" sz="2400" b="0" i="0" u="none" strike="noStrike" kern="1200" cap="none" spc="0" normalizeH="0" baseline="0" noProof="0" dirty="0">
                <a:ln>
                  <a:noFill/>
                </a:ln>
                <a:effectLst/>
                <a:uLnTx/>
                <a:uFillTx/>
                <a:latin typeface="Lucida Sans" panose="020B0602030504020204" pitchFamily="34" charset="0"/>
                <a:ea typeface="+mn-ea"/>
                <a:cs typeface="Arial" panose="020B0604020202020204" pitchFamily="34" charset="0"/>
              </a:rPr>
              <a:t>“Focusing only on residents with active infection fails to address the continued risk of transmission from residents with MDRO colonization, which can persist for long periods of time (e.g., months), and result in the silent spread of MDRO.” </a:t>
            </a:r>
          </a:p>
          <a:p>
            <a:pPr marL="342900" marR="0" lvl="0" indent="-342900" algn="l" defTabSz="914400" rtl="0" eaLnBrk="1" fontAlgn="base" latinLnBrk="0" hangingPunct="1">
              <a:lnSpc>
                <a:spcPct val="100000"/>
              </a:lnSpc>
              <a:spcBef>
                <a:spcPts val="1200"/>
              </a:spcBef>
              <a:spcAft>
                <a:spcPct val="0"/>
              </a:spcAft>
              <a:buClr>
                <a:srgbClr val="415765"/>
              </a:buClr>
              <a:buSzTx/>
              <a:buFont typeface="Wingdings" panose="05000000000000000000" pitchFamily="2" charset="2"/>
              <a:buChar char="§"/>
              <a:tabLst/>
              <a:defRPr/>
            </a:pPr>
            <a:r>
              <a:rPr kumimoji="0" lang="en-US" sz="2400" b="0" i="0" u="none" strike="noStrike" kern="1200" cap="none" spc="0" normalizeH="0" baseline="0" noProof="0" dirty="0">
                <a:ln>
                  <a:noFill/>
                </a:ln>
                <a:effectLst/>
                <a:uLnTx/>
                <a:uFillTx/>
                <a:latin typeface="Lucida Sans" panose="020B0602030504020204" pitchFamily="34" charset="0"/>
                <a:ea typeface="+mn-ea"/>
                <a:cs typeface="Arial" panose="020B0604020202020204" pitchFamily="34" charset="0"/>
              </a:rPr>
              <a:t>Enhanced </a:t>
            </a:r>
            <a:r>
              <a:rPr lang="en-US" sz="2400" dirty="0"/>
              <a:t>Barrier </a:t>
            </a:r>
            <a:r>
              <a:rPr kumimoji="0" lang="en-US" sz="2400" b="0" i="0" u="none" strike="noStrike" kern="1200" cap="none" spc="0" normalizeH="0" baseline="0" noProof="0" dirty="0">
                <a:ln>
                  <a:noFill/>
                </a:ln>
                <a:effectLst/>
                <a:uLnTx/>
                <a:uFillTx/>
                <a:latin typeface="Lucida Sans" panose="020B0602030504020204" pitchFamily="34" charset="0"/>
                <a:ea typeface="+mn-ea"/>
                <a:cs typeface="Arial" panose="020B0604020202020204" pitchFamily="34" charset="0"/>
              </a:rPr>
              <a:t>Precautions refer to the use of gowns and gloves during high-contact resident care activities that provide opportunities for transfer of MDRO to staff hands and clothing.</a:t>
            </a:r>
          </a:p>
          <a:p>
            <a:pPr marL="342900" marR="0" lvl="0" indent="-342900" algn="l" defTabSz="914400" rtl="0" eaLnBrk="1" fontAlgn="base" latinLnBrk="0" hangingPunct="1">
              <a:lnSpc>
                <a:spcPct val="100000"/>
              </a:lnSpc>
              <a:spcBef>
                <a:spcPts val="1200"/>
              </a:spcBef>
              <a:spcAft>
                <a:spcPct val="0"/>
              </a:spcAft>
              <a:buClr>
                <a:srgbClr val="415765"/>
              </a:buClr>
              <a:buSzTx/>
              <a:buFont typeface="Wingdings" panose="05000000000000000000" pitchFamily="2" charset="2"/>
              <a:buChar char="§"/>
              <a:tabLst/>
              <a:defRPr/>
            </a:pPr>
            <a:r>
              <a:rPr kumimoji="0" lang="en-US" sz="2400" b="0" i="0" u="none" strike="noStrike" kern="1200" cap="none" spc="0" normalizeH="0" baseline="0" noProof="0" dirty="0">
                <a:ln>
                  <a:noFill/>
                </a:ln>
                <a:effectLst/>
                <a:uLnTx/>
                <a:uFillTx/>
                <a:latin typeface="Lucida Sans" panose="020B0602030504020204" pitchFamily="34" charset="0"/>
                <a:ea typeface="+mn-ea"/>
                <a:cs typeface="Arial" panose="020B0604020202020204" pitchFamily="34" charset="0"/>
              </a:rPr>
              <a:t>Residents are not restricted to their rooms or limited from participation in group activities.</a:t>
            </a:r>
          </a:p>
          <a:p>
            <a:pPr marL="342900" marR="0" lvl="0" indent="-342900" algn="l" defTabSz="914400" rtl="0" eaLnBrk="1" fontAlgn="base" latinLnBrk="0" hangingPunct="1">
              <a:lnSpc>
                <a:spcPct val="100000"/>
              </a:lnSpc>
              <a:spcBef>
                <a:spcPts val="1200"/>
              </a:spcBef>
              <a:spcAft>
                <a:spcPct val="0"/>
              </a:spcAft>
              <a:buClr>
                <a:srgbClr val="415765"/>
              </a:buClr>
              <a:buSzTx/>
              <a:buFont typeface="Wingdings" panose="05000000000000000000" pitchFamily="2" charset="2"/>
              <a:buChar char="§"/>
              <a:tabLst/>
              <a:defRPr/>
            </a:pPr>
            <a:r>
              <a:rPr kumimoji="0" lang="en-US" sz="2400" b="0" i="0" u="none" strike="noStrike" kern="1200" cap="none" spc="0" normalizeH="0" baseline="0" noProof="0" dirty="0">
                <a:ln>
                  <a:noFill/>
                </a:ln>
                <a:effectLst/>
                <a:uLnTx/>
                <a:uFillTx/>
                <a:latin typeface="Lucida Sans" panose="020B0602030504020204" pitchFamily="34" charset="0"/>
                <a:ea typeface="+mn-ea"/>
                <a:cs typeface="Arial" panose="020B0604020202020204" pitchFamily="34" charset="0"/>
              </a:rPr>
              <a:t>Enhanced barrier precautions do not replace existing guidance regarding the use of Contact Precautions for other pathogens (e.g., C. difficile, norovirus, etc.) in nursing homes.</a:t>
            </a:r>
          </a:p>
          <a:p>
            <a:endParaRPr lang="en-US" dirty="0"/>
          </a:p>
        </p:txBody>
      </p:sp>
      <p:sp>
        <p:nvSpPr>
          <p:cNvPr id="5" name="TextBox 4">
            <a:extLst>
              <a:ext uri="{FF2B5EF4-FFF2-40B4-BE49-F238E27FC236}">
                <a16:creationId xmlns:a16="http://schemas.microsoft.com/office/drawing/2014/main" id="{B14447A1-AAC9-23F9-7AA5-397E03E91583}"/>
              </a:ext>
            </a:extLst>
          </p:cNvPr>
          <p:cNvSpPr txBox="1"/>
          <p:nvPr/>
        </p:nvSpPr>
        <p:spPr>
          <a:xfrm>
            <a:off x="457200" y="6096000"/>
            <a:ext cx="1905000" cy="246221"/>
          </a:xfrm>
          <a:prstGeom prst="rect">
            <a:avLst/>
          </a:prstGeom>
          <a:noFill/>
        </p:spPr>
        <p:txBody>
          <a:bodyPr wrap="square" rtlCol="0">
            <a:spAutoFit/>
          </a:bodyPr>
          <a:lstStyle/>
          <a:p>
            <a:r>
              <a:rPr lang="en-US" sz="1000" dirty="0">
                <a:latin typeface="Lucida Sans" panose="020B0602030504020204" pitchFamily="34" charset="0"/>
              </a:rPr>
              <a:t>(CDC)</a:t>
            </a:r>
          </a:p>
        </p:txBody>
      </p:sp>
    </p:spTree>
    <p:extLst>
      <p:ext uri="{BB962C8B-B14F-4D97-AF65-F5344CB8AC3E}">
        <p14:creationId xmlns:p14="http://schemas.microsoft.com/office/powerpoint/2010/main" val="337510816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0268000-3590-5A1B-D8DD-27AD75227A43}"/>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1661160" y="152400"/>
            <a:ext cx="8869680" cy="5757512"/>
          </a:xfrm>
        </p:spPr>
      </p:pic>
      <p:sp>
        <p:nvSpPr>
          <p:cNvPr id="6" name="TextBox 5">
            <a:extLst>
              <a:ext uri="{FF2B5EF4-FFF2-40B4-BE49-F238E27FC236}">
                <a16:creationId xmlns:a16="http://schemas.microsoft.com/office/drawing/2014/main" id="{14827D52-FB08-86AF-362D-5DC891F0CF31}"/>
              </a:ext>
            </a:extLst>
          </p:cNvPr>
          <p:cNvSpPr txBox="1"/>
          <p:nvPr/>
        </p:nvSpPr>
        <p:spPr>
          <a:xfrm>
            <a:off x="762000" y="5867400"/>
            <a:ext cx="10668000" cy="369332"/>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111216"/>
                </a:solidFill>
                <a:effectLst/>
                <a:uLnTx/>
                <a:uFillTx/>
                <a:latin typeface="Lucida Sans" panose="020B0602030504020204" pitchFamily="34" charset="0"/>
                <a:ea typeface="+mn-ea"/>
                <a:cs typeface="+mn-cs"/>
                <a:hlinkClick r:id="rId4"/>
              </a:rPr>
              <a:t>https://www.cdc.gov/hai/pdfs/containment/PPE-Nursing-Homes-Table-H.pdf</a:t>
            </a:r>
            <a:r>
              <a:rPr kumimoji="0" lang="en-US" sz="1800" b="1" i="0" u="none" strike="noStrike" kern="1200" cap="none" spc="0" normalizeH="0" baseline="0" noProof="0" dirty="0">
                <a:ln>
                  <a:noFill/>
                </a:ln>
                <a:solidFill>
                  <a:srgbClr val="111216"/>
                </a:solidFill>
                <a:effectLst/>
                <a:uLnTx/>
                <a:uFillTx/>
                <a:latin typeface="Lucida Sans" panose="020B0602030504020204" pitchFamily="34" charset="0"/>
                <a:ea typeface="+mn-ea"/>
                <a:cs typeface="+mn-cs"/>
              </a:rPr>
              <a:t> </a:t>
            </a:r>
          </a:p>
        </p:txBody>
      </p:sp>
      <p:sp>
        <p:nvSpPr>
          <p:cNvPr id="2" name="TextBox 1">
            <a:extLst>
              <a:ext uri="{FF2B5EF4-FFF2-40B4-BE49-F238E27FC236}">
                <a16:creationId xmlns:a16="http://schemas.microsoft.com/office/drawing/2014/main" id="{89B7ADE2-CDE0-07BC-52F1-F0A3D4135A2E}"/>
              </a:ext>
            </a:extLst>
          </p:cNvPr>
          <p:cNvSpPr txBox="1"/>
          <p:nvPr/>
        </p:nvSpPr>
        <p:spPr>
          <a:xfrm>
            <a:off x="457200" y="6172200"/>
            <a:ext cx="190500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111216"/>
                </a:solidFill>
                <a:effectLst/>
                <a:uLnTx/>
                <a:uFillTx/>
                <a:latin typeface="Lucida Sans" panose="020B0602030504020204" pitchFamily="34" charset="0"/>
                <a:ea typeface="+mn-ea"/>
                <a:cs typeface="+mn-cs"/>
              </a:rPr>
              <a:t>(CDC)</a:t>
            </a:r>
          </a:p>
        </p:txBody>
      </p:sp>
    </p:spTree>
    <p:extLst>
      <p:ext uri="{BB962C8B-B14F-4D97-AF65-F5344CB8AC3E}">
        <p14:creationId xmlns:p14="http://schemas.microsoft.com/office/powerpoint/2010/main" val="250184284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E6EB9-EBD9-3FAF-0291-C960874D65A7}"/>
              </a:ext>
            </a:extLst>
          </p:cNvPr>
          <p:cNvSpPr>
            <a:spLocks noGrp="1"/>
          </p:cNvSpPr>
          <p:nvPr>
            <p:ph type="title"/>
          </p:nvPr>
        </p:nvSpPr>
        <p:spPr/>
        <p:txBody>
          <a:bodyPr/>
          <a:lstStyle/>
          <a:p>
            <a:r>
              <a:rPr lang="en-US" dirty="0"/>
              <a:t>Health Insurance Portability and Accountability Act (HIPAA)</a:t>
            </a:r>
          </a:p>
        </p:txBody>
      </p:sp>
      <p:sp>
        <p:nvSpPr>
          <p:cNvPr id="4" name="TextBox 3">
            <a:extLst>
              <a:ext uri="{FF2B5EF4-FFF2-40B4-BE49-F238E27FC236}">
                <a16:creationId xmlns:a16="http://schemas.microsoft.com/office/drawing/2014/main" id="{B2455539-45E5-F201-062B-8F2F427E824B}"/>
              </a:ext>
            </a:extLst>
          </p:cNvPr>
          <p:cNvSpPr txBox="1"/>
          <p:nvPr/>
        </p:nvSpPr>
        <p:spPr>
          <a:xfrm>
            <a:off x="457200" y="6172200"/>
            <a:ext cx="190500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111216"/>
                </a:solidFill>
                <a:effectLst/>
                <a:uLnTx/>
                <a:uFillTx/>
                <a:latin typeface="Lucida Sans" panose="020B0602030504020204" pitchFamily="34" charset="0"/>
                <a:ea typeface="+mn-ea"/>
                <a:cs typeface="+mn-cs"/>
              </a:rPr>
              <a:t>(CDC)</a:t>
            </a:r>
          </a:p>
        </p:txBody>
      </p:sp>
      <p:sp>
        <p:nvSpPr>
          <p:cNvPr id="5" name="Content Placeholder 4">
            <a:extLst>
              <a:ext uri="{FF2B5EF4-FFF2-40B4-BE49-F238E27FC236}">
                <a16:creationId xmlns:a16="http://schemas.microsoft.com/office/drawing/2014/main" id="{F5139E25-996E-3DB2-689C-0B54094F4CF1}"/>
              </a:ext>
            </a:extLst>
          </p:cNvPr>
          <p:cNvSpPr>
            <a:spLocks noGrp="1"/>
          </p:cNvSpPr>
          <p:nvPr>
            <p:ph idx="1"/>
          </p:nvPr>
        </p:nvSpPr>
        <p:spPr>
          <a:xfrm>
            <a:off x="609600" y="1600202"/>
            <a:ext cx="10972800" cy="4343397"/>
          </a:xfrm>
        </p:spPr>
        <p:txBody>
          <a:bodyPr>
            <a:normAutofit/>
          </a:bodyPr>
          <a:lstStyle/>
          <a:p>
            <a:r>
              <a:rPr lang="en-US" sz="2800" dirty="0"/>
              <a:t>Precaution Signage:</a:t>
            </a:r>
          </a:p>
          <a:p>
            <a:pPr lvl="1"/>
            <a:r>
              <a:rPr lang="en-US" sz="2800" dirty="0"/>
              <a:t>Signals the actions to be taken to protect the resident and person entering room</a:t>
            </a:r>
          </a:p>
          <a:p>
            <a:pPr lvl="1"/>
            <a:r>
              <a:rPr lang="en-US" sz="2800" dirty="0"/>
              <a:t>Do not contain diagnosis or reason for the precautions</a:t>
            </a:r>
          </a:p>
          <a:p>
            <a:pPr lvl="1"/>
            <a:r>
              <a:rPr lang="en-US" sz="2800" dirty="0"/>
              <a:t>Identifies the type of precautions and recommended PPE</a:t>
            </a:r>
          </a:p>
          <a:p>
            <a:pPr lvl="1"/>
            <a:r>
              <a:rPr lang="en-US" sz="2800" dirty="0"/>
              <a:t> Does NOT violate Health Insurance Portability and Accountability Act (HIPAA) and resident dignity</a:t>
            </a:r>
          </a:p>
          <a:p>
            <a:pPr lvl="1"/>
            <a:r>
              <a:rPr lang="en-US" sz="2800" dirty="0"/>
              <a:t>Generic “Speak to the nurse” signs are not adequate </a:t>
            </a:r>
          </a:p>
          <a:p>
            <a:endParaRPr lang="en-US" dirty="0"/>
          </a:p>
        </p:txBody>
      </p:sp>
    </p:spTree>
    <p:extLst>
      <p:ext uri="{BB962C8B-B14F-4D97-AF65-F5344CB8AC3E}">
        <p14:creationId xmlns:p14="http://schemas.microsoft.com/office/powerpoint/2010/main" val="35232093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EFD0D-3883-DB43-F6FF-27C8A0EDF6FD}"/>
              </a:ext>
            </a:extLst>
          </p:cNvPr>
          <p:cNvSpPr>
            <a:spLocks noGrp="1"/>
          </p:cNvSpPr>
          <p:nvPr>
            <p:ph type="title"/>
          </p:nvPr>
        </p:nvSpPr>
        <p:spPr/>
        <p:txBody>
          <a:bodyPr/>
          <a:lstStyle/>
          <a:p>
            <a:r>
              <a:rPr lang="en-US" dirty="0"/>
              <a:t>How Does Resistance Happen?</a:t>
            </a:r>
          </a:p>
        </p:txBody>
      </p:sp>
      <p:pic>
        <p:nvPicPr>
          <p:cNvPr id="1026" name="Picture 2" descr="How Antibiotic Resistance Happens">
            <a:extLst>
              <a:ext uri="{FF2B5EF4-FFF2-40B4-BE49-F238E27FC236}">
                <a16:creationId xmlns:a16="http://schemas.microsoft.com/office/drawing/2014/main" id="{23CBC124-516C-537D-726B-1C8054415DC2}"/>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181100" y="1295400"/>
            <a:ext cx="9829800" cy="478893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CC21B5A-88EF-368F-E59C-806D603A8692}"/>
              </a:ext>
            </a:extLst>
          </p:cNvPr>
          <p:cNvSpPr txBox="1"/>
          <p:nvPr/>
        </p:nvSpPr>
        <p:spPr>
          <a:xfrm>
            <a:off x="457200" y="6019800"/>
            <a:ext cx="4724400" cy="246221"/>
          </a:xfrm>
          <a:prstGeom prst="rect">
            <a:avLst/>
          </a:prstGeom>
          <a:noFill/>
        </p:spPr>
        <p:txBody>
          <a:bodyPr wrap="square" rtlCol="0">
            <a:spAutoFit/>
          </a:bodyPr>
          <a:lstStyle/>
          <a:p>
            <a:r>
              <a:rPr lang="en-US" sz="1000" dirty="0">
                <a:latin typeface="Lucida Sans" panose="020B0602030504020204" pitchFamily="34" charset="0"/>
              </a:rPr>
              <a:t>CDC</a:t>
            </a:r>
          </a:p>
        </p:txBody>
      </p:sp>
    </p:spTree>
    <p:extLst>
      <p:ext uri="{BB962C8B-B14F-4D97-AF65-F5344CB8AC3E}">
        <p14:creationId xmlns:p14="http://schemas.microsoft.com/office/powerpoint/2010/main" val="266489393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81793-8D9F-0FA8-2B1C-41B1543BBA53}"/>
              </a:ext>
            </a:extLst>
          </p:cNvPr>
          <p:cNvSpPr>
            <a:spLocks noGrp="1"/>
          </p:cNvSpPr>
          <p:nvPr>
            <p:ph type="title"/>
          </p:nvPr>
        </p:nvSpPr>
        <p:spPr/>
        <p:txBody>
          <a:bodyPr/>
          <a:lstStyle/>
          <a:p>
            <a:r>
              <a:rPr lang="en-US" dirty="0"/>
              <a:t>Framework for Applying EBP</a:t>
            </a:r>
          </a:p>
        </p:txBody>
      </p:sp>
      <p:sp>
        <p:nvSpPr>
          <p:cNvPr id="3" name="Content Placeholder 2">
            <a:extLst>
              <a:ext uri="{FF2B5EF4-FFF2-40B4-BE49-F238E27FC236}">
                <a16:creationId xmlns:a16="http://schemas.microsoft.com/office/drawing/2014/main" id="{3C4E6AC2-7D2D-7D2D-8E8C-3CB54567E152}"/>
              </a:ext>
            </a:extLst>
          </p:cNvPr>
          <p:cNvSpPr>
            <a:spLocks noGrp="1"/>
          </p:cNvSpPr>
          <p:nvPr>
            <p:ph idx="1"/>
          </p:nvPr>
        </p:nvSpPr>
        <p:spPr>
          <a:xfrm>
            <a:off x="609600" y="1600202"/>
            <a:ext cx="10972800" cy="4571997"/>
          </a:xfrm>
        </p:spPr>
        <p:txBody>
          <a:bodyPr>
            <a:normAutofit fontScale="25000" lnSpcReduction="20000"/>
          </a:bodyPr>
          <a:lstStyle/>
          <a:p>
            <a:pPr marL="0" indent="0">
              <a:buNone/>
            </a:pPr>
            <a:r>
              <a:rPr lang="en-US" sz="8000" dirty="0"/>
              <a:t>General considerations</a:t>
            </a:r>
          </a:p>
          <a:p>
            <a:r>
              <a:rPr lang="en-US" sz="8000" dirty="0"/>
              <a:t>Staff education and training with proof of competency</a:t>
            </a:r>
          </a:p>
          <a:p>
            <a:r>
              <a:rPr lang="en-US" sz="8000" dirty="0"/>
              <a:t>Develop a method to identify residents with wounds, indwelling devices, MDROs</a:t>
            </a:r>
          </a:p>
          <a:p>
            <a:r>
              <a:rPr lang="en-US" sz="8000" dirty="0"/>
              <a:t>Develop policies and procedures for EBP:</a:t>
            </a:r>
          </a:p>
          <a:p>
            <a:pPr lvl="1"/>
            <a:r>
              <a:rPr lang="en-US" sz="8000" dirty="0"/>
              <a:t>Signage indicating required PPE and defining high-risk care activities</a:t>
            </a:r>
          </a:p>
          <a:p>
            <a:pPr lvl="1"/>
            <a:r>
              <a:rPr lang="en-US" sz="8000" dirty="0"/>
              <a:t>PPE available outside of room</a:t>
            </a:r>
          </a:p>
          <a:p>
            <a:pPr lvl="1"/>
            <a:r>
              <a:rPr lang="en-US" sz="8000" dirty="0"/>
              <a:t>Hand hygiene </a:t>
            </a:r>
          </a:p>
          <a:p>
            <a:pPr lvl="1"/>
            <a:r>
              <a:rPr lang="en-US" sz="8000" dirty="0"/>
              <a:t>PPE disposal</a:t>
            </a:r>
          </a:p>
          <a:p>
            <a:pPr marL="0" indent="0">
              <a:buNone/>
            </a:pPr>
            <a:r>
              <a:rPr lang="en-US" sz="8000" dirty="0"/>
              <a:t>Cost considerations</a:t>
            </a:r>
          </a:p>
          <a:p>
            <a:r>
              <a:rPr lang="en-US" sz="8000" dirty="0"/>
              <a:t>Optimize PPE supply:</a:t>
            </a:r>
          </a:p>
          <a:p>
            <a:pPr lvl="1"/>
            <a:r>
              <a:rPr lang="en-US" sz="8000" dirty="0"/>
              <a:t>Bundle multiple care activities for the resident</a:t>
            </a:r>
          </a:p>
          <a:p>
            <a:pPr lvl="1"/>
            <a:r>
              <a:rPr lang="en-US" sz="8000" dirty="0"/>
              <a:t>Identify potential overuse of PPE</a:t>
            </a:r>
          </a:p>
          <a:p>
            <a:pPr lvl="1"/>
            <a:r>
              <a:rPr lang="en-US" sz="8000" dirty="0"/>
              <a:t>Consider washable cloth isolation gowns</a:t>
            </a:r>
          </a:p>
          <a:p>
            <a:pPr marL="0" indent="0">
              <a:buNone/>
            </a:pPr>
            <a:r>
              <a:rPr lang="en-US" dirty="0"/>
              <a:t> </a:t>
            </a:r>
          </a:p>
        </p:txBody>
      </p:sp>
      <p:sp>
        <p:nvSpPr>
          <p:cNvPr id="5" name="TextBox 4">
            <a:extLst>
              <a:ext uri="{FF2B5EF4-FFF2-40B4-BE49-F238E27FC236}">
                <a16:creationId xmlns:a16="http://schemas.microsoft.com/office/drawing/2014/main" id="{F6FEF9A7-BDC9-996C-E8FE-1083D49E5A43}"/>
              </a:ext>
            </a:extLst>
          </p:cNvPr>
          <p:cNvSpPr txBox="1"/>
          <p:nvPr/>
        </p:nvSpPr>
        <p:spPr>
          <a:xfrm>
            <a:off x="457200" y="6172200"/>
            <a:ext cx="190500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111216"/>
                </a:solidFill>
                <a:effectLst/>
                <a:uLnTx/>
                <a:uFillTx/>
                <a:latin typeface="Lucida Sans" panose="020B0602030504020204" pitchFamily="34" charset="0"/>
                <a:ea typeface="+mn-ea"/>
                <a:cs typeface="+mn-cs"/>
              </a:rPr>
              <a:t>(CDC)</a:t>
            </a:r>
          </a:p>
        </p:txBody>
      </p:sp>
    </p:spTree>
    <p:extLst>
      <p:ext uri="{BB962C8B-B14F-4D97-AF65-F5344CB8AC3E}">
        <p14:creationId xmlns:p14="http://schemas.microsoft.com/office/powerpoint/2010/main" val="27954702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84CE4-0359-61B1-A70B-062987A7A3D0}"/>
              </a:ext>
            </a:extLst>
          </p:cNvPr>
          <p:cNvSpPr>
            <a:spLocks noGrp="1"/>
          </p:cNvSpPr>
          <p:nvPr>
            <p:ph type="title"/>
          </p:nvPr>
        </p:nvSpPr>
        <p:spPr/>
        <p:txBody>
          <a:bodyPr/>
          <a:lstStyle/>
          <a:p>
            <a:r>
              <a:rPr lang="en-US" dirty="0"/>
              <a:t>Disposal of PPE</a:t>
            </a:r>
          </a:p>
        </p:txBody>
      </p:sp>
      <p:sp>
        <p:nvSpPr>
          <p:cNvPr id="5" name="TextBox 4">
            <a:extLst>
              <a:ext uri="{FF2B5EF4-FFF2-40B4-BE49-F238E27FC236}">
                <a16:creationId xmlns:a16="http://schemas.microsoft.com/office/drawing/2014/main" id="{6BF75012-913E-1CC5-46CB-7969C67527E1}"/>
              </a:ext>
            </a:extLst>
          </p:cNvPr>
          <p:cNvSpPr txBox="1"/>
          <p:nvPr/>
        </p:nvSpPr>
        <p:spPr>
          <a:xfrm>
            <a:off x="457200" y="6172200"/>
            <a:ext cx="190500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111216"/>
                </a:solidFill>
                <a:effectLst/>
                <a:uLnTx/>
                <a:uFillTx/>
                <a:latin typeface="Lucida Sans" panose="020B0602030504020204" pitchFamily="34" charset="0"/>
                <a:ea typeface="+mn-ea"/>
                <a:cs typeface="+mn-cs"/>
              </a:rPr>
              <a:t>(CDC)</a:t>
            </a:r>
          </a:p>
        </p:txBody>
      </p:sp>
      <p:sp>
        <p:nvSpPr>
          <p:cNvPr id="6" name="Content Placeholder 5">
            <a:extLst>
              <a:ext uri="{FF2B5EF4-FFF2-40B4-BE49-F238E27FC236}">
                <a16:creationId xmlns:a16="http://schemas.microsoft.com/office/drawing/2014/main" id="{E12FCE6C-7815-DEF7-24F3-3165D7D1C771}"/>
              </a:ext>
            </a:extLst>
          </p:cNvPr>
          <p:cNvSpPr>
            <a:spLocks noGrp="1"/>
          </p:cNvSpPr>
          <p:nvPr>
            <p:ph idx="1"/>
          </p:nvPr>
        </p:nvSpPr>
        <p:spPr>
          <a:xfrm>
            <a:off x="609600" y="1600202"/>
            <a:ext cx="10972800" cy="4267197"/>
          </a:xfrm>
        </p:spPr>
        <p:txBody>
          <a:bodyPr>
            <a:normAutofit fontScale="92500" lnSpcReduction="10000"/>
          </a:bodyPr>
          <a:lstStyle/>
          <a:p>
            <a:r>
              <a:rPr lang="en-US" sz="2600" dirty="0"/>
              <a:t>OSHA Bloodborne Pathogen Standard regulated waste requires biohazard disposal:</a:t>
            </a:r>
          </a:p>
          <a:p>
            <a:pPr lvl="1"/>
            <a:r>
              <a:rPr lang="en-US" sz="2600" dirty="0"/>
              <a:t>Contaminated items that would release blood or infectious material if compressed</a:t>
            </a:r>
          </a:p>
          <a:p>
            <a:pPr lvl="1"/>
            <a:r>
              <a:rPr lang="en-US" sz="2600" dirty="0"/>
              <a:t>Contaminated sharps</a:t>
            </a:r>
          </a:p>
          <a:p>
            <a:pPr lvl="1"/>
            <a:r>
              <a:rPr lang="en-US" sz="2600" dirty="0"/>
              <a:t>Pathological or microbiological wastes </a:t>
            </a:r>
          </a:p>
          <a:p>
            <a:r>
              <a:rPr lang="en-US" sz="2600" dirty="0"/>
              <a:t>Most PPE used during resident care are not regulated waste and could be discarded in regular trash</a:t>
            </a:r>
          </a:p>
          <a:p>
            <a:r>
              <a:rPr lang="en-US" sz="2600" dirty="0"/>
              <a:t>Appropriate disposal container available to remove PPE inside the room</a:t>
            </a:r>
          </a:p>
          <a:p>
            <a:endParaRPr lang="en-US" dirty="0"/>
          </a:p>
        </p:txBody>
      </p:sp>
    </p:spTree>
    <p:extLst>
      <p:ext uri="{BB962C8B-B14F-4D97-AF65-F5344CB8AC3E}">
        <p14:creationId xmlns:p14="http://schemas.microsoft.com/office/powerpoint/2010/main" val="129034318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F1579-035C-4302-B119-3F40268D60A2}"/>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F079F59A-9655-4178-B072-E56416BBC2A2}"/>
              </a:ext>
            </a:extLst>
          </p:cNvPr>
          <p:cNvSpPr>
            <a:spLocks noGrp="1"/>
          </p:cNvSpPr>
          <p:nvPr>
            <p:ph idx="1"/>
          </p:nvPr>
        </p:nvSpPr>
        <p:spPr>
          <a:xfrm>
            <a:off x="609600" y="1600202"/>
            <a:ext cx="10972800" cy="4495797"/>
          </a:xfrm>
        </p:spPr>
        <p:txBody>
          <a:bodyPr>
            <a:noAutofit/>
          </a:bodyPr>
          <a:lstStyle/>
          <a:p>
            <a:pPr lvl="0">
              <a:spcBef>
                <a:spcPts val="600"/>
              </a:spcBef>
            </a:pPr>
            <a:r>
              <a:rPr lang="en-US" dirty="0"/>
              <a:t>Infection prevention is everyone’s responsibility!</a:t>
            </a:r>
          </a:p>
          <a:p>
            <a:pPr lvl="0">
              <a:spcBef>
                <a:spcPts val="600"/>
              </a:spcBef>
            </a:pPr>
            <a:r>
              <a:rPr lang="en-US" dirty="0"/>
              <a:t>Protecting residents and staff from infections and harm is a basic standard of care.</a:t>
            </a:r>
          </a:p>
          <a:p>
            <a:pPr lvl="0">
              <a:spcBef>
                <a:spcPts val="600"/>
              </a:spcBef>
            </a:pPr>
            <a:r>
              <a:rPr lang="en-US" dirty="0"/>
              <a:t>Precautions should be understood and followed by all members of the care team.</a:t>
            </a:r>
          </a:p>
          <a:p>
            <a:pPr lvl="0">
              <a:spcBef>
                <a:spcPts val="600"/>
              </a:spcBef>
            </a:pPr>
            <a:r>
              <a:rPr lang="en-US" dirty="0"/>
              <a:t>Residents are at increased risk of infection and facilities need to provide a safe environment for all residents</a:t>
            </a:r>
          </a:p>
          <a:p>
            <a:pPr lvl="0">
              <a:spcBef>
                <a:spcPts val="600"/>
              </a:spcBef>
            </a:pPr>
            <a:r>
              <a:rPr lang="en-US" dirty="0"/>
              <a:t>CMS requires LTC to provide a “home-like environment” and “person-centered care.” </a:t>
            </a:r>
          </a:p>
          <a:p>
            <a:pPr>
              <a:spcBef>
                <a:spcPts val="600"/>
              </a:spcBef>
            </a:pPr>
            <a:r>
              <a:rPr lang="en-US" dirty="0"/>
              <a:t>Leadership involvement is essential!</a:t>
            </a:r>
          </a:p>
          <a:p>
            <a:pPr>
              <a:spcBef>
                <a:spcPts val="600"/>
              </a:spcBef>
            </a:pPr>
            <a:r>
              <a:rPr lang="en-US" dirty="0"/>
              <a:t>Use Transmission-based Precautions for residents with known or suspected infections or evidence of syndromes that represent an increased risk for contact transmission.</a:t>
            </a:r>
          </a:p>
          <a:p>
            <a:pPr>
              <a:spcBef>
                <a:spcPts val="600"/>
              </a:spcBef>
            </a:pPr>
            <a:r>
              <a:rPr lang="en-US" dirty="0"/>
              <a:t>Enhanced Barrier Precautions apply to LTC and are reserved for novel or targeted MDRO</a:t>
            </a:r>
          </a:p>
        </p:txBody>
      </p:sp>
      <p:sp>
        <p:nvSpPr>
          <p:cNvPr id="4" name="TextBox 3">
            <a:extLst>
              <a:ext uri="{FF2B5EF4-FFF2-40B4-BE49-F238E27FC236}">
                <a16:creationId xmlns:a16="http://schemas.microsoft.com/office/drawing/2014/main" id="{075DD3CA-523F-B291-D1F6-91A22980E4C2}"/>
              </a:ext>
            </a:extLst>
          </p:cNvPr>
          <p:cNvSpPr txBox="1"/>
          <p:nvPr/>
        </p:nvSpPr>
        <p:spPr>
          <a:xfrm>
            <a:off x="457200" y="6096000"/>
            <a:ext cx="1905000" cy="246221"/>
          </a:xfrm>
          <a:prstGeom prst="rect">
            <a:avLst/>
          </a:prstGeom>
          <a:noFill/>
        </p:spPr>
        <p:txBody>
          <a:bodyPr wrap="square" rtlCol="0">
            <a:spAutoFit/>
          </a:bodyPr>
          <a:lstStyle/>
          <a:p>
            <a:r>
              <a:rPr lang="en-US" sz="1000" dirty="0">
                <a:latin typeface="Lucida Sans" panose="020B0602030504020204" pitchFamily="34" charset="0"/>
              </a:rPr>
              <a:t>(APIC, CMS)</a:t>
            </a:r>
          </a:p>
        </p:txBody>
      </p:sp>
    </p:spTree>
    <p:extLst>
      <p:ext uri="{BB962C8B-B14F-4D97-AF65-F5344CB8AC3E}">
        <p14:creationId xmlns:p14="http://schemas.microsoft.com/office/powerpoint/2010/main" val="1426109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047F9-B1D2-437D-9344-E92EB419CFE0}"/>
              </a:ext>
            </a:extLst>
          </p:cNvPr>
          <p:cNvSpPr>
            <a:spLocks noGrp="1"/>
          </p:cNvSpPr>
          <p:nvPr>
            <p:ph type="title"/>
          </p:nvPr>
        </p:nvSpPr>
        <p:spPr/>
        <p:txBody>
          <a:bodyPr/>
          <a:lstStyle/>
          <a:p>
            <a:r>
              <a:rPr lang="en-US" dirty="0"/>
              <a:t>Infection Prevention Saves Lives</a:t>
            </a:r>
          </a:p>
        </p:txBody>
      </p:sp>
      <p:sp>
        <p:nvSpPr>
          <p:cNvPr id="3" name="Content Placeholder 2">
            <a:extLst>
              <a:ext uri="{FF2B5EF4-FFF2-40B4-BE49-F238E27FC236}">
                <a16:creationId xmlns:a16="http://schemas.microsoft.com/office/drawing/2014/main" id="{7632FDC0-F647-4958-A0F4-C900638C01E0}"/>
              </a:ext>
            </a:extLst>
          </p:cNvPr>
          <p:cNvSpPr>
            <a:spLocks noGrp="1"/>
          </p:cNvSpPr>
          <p:nvPr>
            <p:ph sz="half" idx="1"/>
          </p:nvPr>
        </p:nvSpPr>
        <p:spPr>
          <a:xfrm>
            <a:off x="609600" y="1600205"/>
            <a:ext cx="4937760" cy="3809996"/>
          </a:xfrm>
        </p:spPr>
        <p:txBody>
          <a:bodyPr>
            <a:normAutofit/>
          </a:bodyPr>
          <a:lstStyle/>
          <a:p>
            <a:pPr marL="0" indent="0">
              <a:buNone/>
            </a:pPr>
            <a:r>
              <a:rPr lang="en-US" sz="2800" dirty="0"/>
              <a:t>We do what we do for…</a:t>
            </a:r>
          </a:p>
          <a:p>
            <a:r>
              <a:rPr lang="en-US" sz="2800" dirty="0"/>
              <a:t>Our residents and their loved ones</a:t>
            </a:r>
          </a:p>
          <a:p>
            <a:r>
              <a:rPr lang="en-US" sz="2800" dirty="0"/>
              <a:t>Ourselves and our colleagues</a:t>
            </a:r>
          </a:p>
          <a:p>
            <a:r>
              <a:rPr lang="en-US" sz="2800" dirty="0"/>
              <a:t>Our loved ones</a:t>
            </a:r>
            <a:endParaRPr lang="en-US" sz="3000" dirty="0"/>
          </a:p>
        </p:txBody>
      </p:sp>
      <p:pic>
        <p:nvPicPr>
          <p:cNvPr id="5" name="Picture 4" descr="A picture containing person, outdoor, person&#10;&#10;Description automatically generated">
            <a:extLst>
              <a:ext uri="{FF2B5EF4-FFF2-40B4-BE49-F238E27FC236}">
                <a16:creationId xmlns:a16="http://schemas.microsoft.com/office/drawing/2014/main" id="{8905C7B9-6ED0-43EA-81DE-14B4359EB76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47360" y="1524954"/>
            <a:ext cx="6035040" cy="4023360"/>
          </a:xfrm>
          <a:prstGeom prst="rect">
            <a:avLst/>
          </a:prstGeom>
        </p:spPr>
      </p:pic>
    </p:spTree>
    <p:extLst>
      <p:ext uri="{BB962C8B-B14F-4D97-AF65-F5344CB8AC3E}">
        <p14:creationId xmlns:p14="http://schemas.microsoft.com/office/powerpoint/2010/main" val="50600927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0F673-206E-425E-AFF9-8C7C1B2FEE91}"/>
              </a:ext>
            </a:extLst>
          </p:cNvPr>
          <p:cNvSpPr>
            <a:spLocks noGrp="1"/>
          </p:cNvSpPr>
          <p:nvPr>
            <p:ph type="title"/>
          </p:nvPr>
        </p:nvSpPr>
        <p:spPr/>
        <p:txBody>
          <a:bodyPr/>
          <a:lstStyle/>
          <a:p>
            <a:r>
              <a:rPr lang="en-US" dirty="0"/>
              <a:t>PSA Infection Prevention Advisors</a:t>
            </a:r>
          </a:p>
        </p:txBody>
      </p:sp>
      <p:pic>
        <p:nvPicPr>
          <p:cNvPr id="7" name="Picture 6" descr="A person smiling for the camera&#10;&#10;Description automatically generated with low confidence">
            <a:extLst>
              <a:ext uri="{FF2B5EF4-FFF2-40B4-BE49-F238E27FC236}">
                <a16:creationId xmlns:a16="http://schemas.microsoft.com/office/drawing/2014/main" id="{2B1D4745-4BD5-4124-BD61-8CD7E9F94AF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7700" y="1524000"/>
            <a:ext cx="2560320" cy="2257692"/>
          </a:xfrm>
          <a:prstGeom prst="rect">
            <a:avLst/>
          </a:prstGeom>
        </p:spPr>
      </p:pic>
      <p:pic>
        <p:nvPicPr>
          <p:cNvPr id="9" name="Picture 8" descr="A person smiling for the camera&#10;&#10;Description automatically generated with low confidence">
            <a:extLst>
              <a:ext uri="{FF2B5EF4-FFF2-40B4-BE49-F238E27FC236}">
                <a16:creationId xmlns:a16="http://schemas.microsoft.com/office/drawing/2014/main" id="{FBAF3D4D-33C6-4D92-9B9F-D9C86ED30F6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476656" y="1536119"/>
            <a:ext cx="2560320" cy="2257692"/>
          </a:xfrm>
          <a:prstGeom prst="rect">
            <a:avLst/>
          </a:prstGeom>
        </p:spPr>
      </p:pic>
      <p:sp>
        <p:nvSpPr>
          <p:cNvPr id="12" name="TextBox 11">
            <a:extLst>
              <a:ext uri="{FF2B5EF4-FFF2-40B4-BE49-F238E27FC236}">
                <a16:creationId xmlns:a16="http://schemas.microsoft.com/office/drawing/2014/main" id="{D52242CC-3565-48AD-BD2A-D7BA2A8D12C0}"/>
              </a:ext>
            </a:extLst>
          </p:cNvPr>
          <p:cNvSpPr txBox="1"/>
          <p:nvPr/>
        </p:nvSpPr>
        <p:spPr>
          <a:xfrm>
            <a:off x="100099" y="4009718"/>
            <a:ext cx="3604260" cy="923330"/>
          </a:xfrm>
          <a:prstGeom prst="rect">
            <a:avLst/>
          </a:prstGeom>
          <a:noFill/>
        </p:spPr>
        <p:txBody>
          <a:bodyPr wrap="square">
            <a:spAutoFit/>
          </a:bodyPr>
          <a:lstStyle/>
          <a:p>
            <a:pPr marL="0" marR="0" lvl="0" indent="0" algn="ctr" defTabSz="914400" rtl="0" eaLnBrk="0" fontAlgn="base" latinLnBrk="0" hangingPunct="0">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111216"/>
                </a:solidFill>
                <a:effectLst/>
                <a:uLnTx/>
                <a:uFillTx/>
                <a:latin typeface="Lucida Sans" panose="020B0602030504020204" pitchFamily="34" charset="0"/>
                <a:ea typeface="Calibri" panose="020F0502020204030204" pitchFamily="34" charset="0"/>
                <a:cs typeface="Times New Roman" panose="02020603050405020304" pitchFamily="18" charset="0"/>
              </a:rPr>
              <a:t>JoAnn Adkins</a:t>
            </a:r>
          </a:p>
          <a:p>
            <a:pPr marL="0" marR="0" lvl="0" indent="0" algn="ctr" defTabSz="914400" rtl="0" eaLnBrk="0" fontAlgn="base" latinLnBrk="0" hangingPunct="0">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111216"/>
                </a:solidFill>
                <a:effectLst/>
                <a:uLnTx/>
                <a:uFillTx/>
                <a:latin typeface="Lucida Sans" panose="020B0602030504020204" pitchFamily="34" charset="0"/>
                <a:ea typeface="Calibri" panose="020F0502020204030204" pitchFamily="34" charset="0"/>
                <a:cs typeface="Times New Roman" panose="02020603050405020304" pitchFamily="18" charset="0"/>
              </a:rPr>
              <a:t> </a:t>
            </a:r>
            <a:r>
              <a:rPr kumimoji="0" lang="en-US" sz="1800" b="1" i="0" u="sng" strike="noStrike" kern="1200" cap="none" spc="0" normalizeH="0" baseline="0" noProof="0" dirty="0">
                <a:ln>
                  <a:noFill/>
                </a:ln>
                <a:solidFill>
                  <a:srgbClr val="0563C1"/>
                </a:solidFill>
                <a:effectLst/>
                <a:uLnTx/>
                <a:uFillTx/>
                <a:latin typeface="Lucida Sans" panose="020B0602030504020204" pitchFamily="34" charset="0"/>
                <a:ea typeface="Calibri" panose="020F0502020204030204" pitchFamily="34" charset="0"/>
                <a:cs typeface="Times New Roman" panose="02020603050405020304" pitchFamily="18" charset="0"/>
                <a:hlinkClick r:id="rId5"/>
              </a:rPr>
              <a:t>joaadkins@pa.gov</a:t>
            </a:r>
            <a:r>
              <a:rPr kumimoji="0" lang="en-US" sz="1800" b="1" i="0" u="none" strike="noStrike" kern="1200" cap="none" spc="0" normalizeH="0" baseline="0" noProof="0" dirty="0">
                <a:ln>
                  <a:noFill/>
                </a:ln>
                <a:solidFill>
                  <a:srgbClr val="111216"/>
                </a:solidFill>
                <a:effectLst/>
                <a:uLnTx/>
                <a:uFillTx/>
                <a:latin typeface="Lucida Sans" panose="020B0602030504020204" pitchFamily="34" charset="0"/>
                <a:ea typeface="Calibri" panose="020F0502020204030204" pitchFamily="34" charset="0"/>
                <a:cs typeface="Times New Roman" panose="02020603050405020304" pitchFamily="18" charset="0"/>
              </a:rPr>
              <a:t>  </a:t>
            </a:r>
          </a:p>
          <a:p>
            <a:pPr marL="0" marR="0" lvl="0" indent="0" algn="ctr" defTabSz="914400" rtl="0" eaLnBrk="0" fontAlgn="base" latinLnBrk="0" hangingPunct="0">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111216"/>
                </a:solidFill>
                <a:effectLst/>
                <a:uLnTx/>
                <a:uFillTx/>
                <a:latin typeface="Lucida Sans" panose="020B0602030504020204" pitchFamily="34" charset="0"/>
                <a:ea typeface="Calibri" panose="020F0502020204030204" pitchFamily="34" charset="0"/>
                <a:cs typeface="Times New Roman" panose="02020603050405020304" pitchFamily="18" charset="0"/>
              </a:rPr>
              <a:t>717-756-0696 </a:t>
            </a:r>
            <a:endParaRPr kumimoji="0" lang="en-US" sz="1800" b="0" i="0" u="none" strike="noStrike" kern="1200" cap="none" spc="0" normalizeH="0" baseline="0" noProof="0" dirty="0">
              <a:ln>
                <a:noFill/>
              </a:ln>
              <a:solidFill>
                <a:srgbClr val="111216"/>
              </a:solidFill>
              <a:effectLst/>
              <a:uLnTx/>
              <a:uFillTx/>
              <a:latin typeface="Lucida Sans" panose="020B0602030504020204" pitchFamily="34" charset="0"/>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999EA2B9-444B-43E0-A791-BF0A63AB9984}"/>
              </a:ext>
            </a:extLst>
          </p:cNvPr>
          <p:cNvSpPr txBox="1"/>
          <p:nvPr/>
        </p:nvSpPr>
        <p:spPr>
          <a:xfrm>
            <a:off x="5973736" y="4009718"/>
            <a:ext cx="3566160" cy="923330"/>
          </a:xfrm>
          <a:prstGeom prst="rect">
            <a:avLst/>
          </a:prstGeom>
          <a:noFill/>
        </p:spPr>
        <p:txBody>
          <a:bodyPr wrap="square">
            <a:spAutoFit/>
          </a:bodyPr>
          <a:lstStyle/>
          <a:p>
            <a:pPr marL="0" marR="0" lvl="0" indent="0" algn="ctr" defTabSz="914400" rtl="0" eaLnBrk="0" fontAlgn="base" latinLnBrk="0" hangingPunct="0">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111216"/>
                </a:solidFill>
                <a:effectLst/>
                <a:uLnTx/>
                <a:uFillTx/>
                <a:latin typeface="Lucida Sans" panose="020B0602030504020204" pitchFamily="34" charset="0"/>
                <a:ea typeface="Calibri" panose="020F0502020204030204" pitchFamily="34" charset="0"/>
                <a:cs typeface="Times New Roman" panose="02020603050405020304" pitchFamily="18" charset="0"/>
              </a:rPr>
              <a:t>Amanda Bennett  </a:t>
            </a:r>
          </a:p>
          <a:p>
            <a:pPr marL="0" marR="0" lvl="0" indent="0" algn="ctr" defTabSz="914400" rtl="0" eaLnBrk="0" fontAlgn="base" latinLnBrk="0" hangingPunct="0">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srgbClr val="0563C1"/>
                </a:solidFill>
                <a:effectLst/>
                <a:uLnTx/>
                <a:uFillTx/>
                <a:latin typeface="Lucida Sans" panose="020B0602030504020204" pitchFamily="34" charset="0"/>
                <a:ea typeface="Calibri" panose="020F0502020204030204" pitchFamily="34" charset="0"/>
                <a:cs typeface="Times New Roman" panose="02020603050405020304" pitchFamily="18" charset="0"/>
                <a:hlinkClick r:id="rId6"/>
              </a:rPr>
              <a:t>amabennett@pa.gov</a:t>
            </a:r>
            <a:r>
              <a:rPr kumimoji="0" lang="en-US" sz="1800" b="1" i="0" u="none" strike="noStrike" kern="1200" cap="none" spc="0" normalizeH="0" baseline="0" noProof="0" dirty="0">
                <a:ln>
                  <a:noFill/>
                </a:ln>
                <a:solidFill>
                  <a:srgbClr val="111216"/>
                </a:solidFill>
                <a:effectLst/>
                <a:uLnTx/>
                <a:uFillTx/>
                <a:latin typeface="Lucida Sans" panose="020B0602030504020204" pitchFamily="34" charset="0"/>
                <a:ea typeface="Calibri" panose="020F0502020204030204" pitchFamily="34" charset="0"/>
                <a:cs typeface="Times New Roman" panose="02020603050405020304" pitchFamily="18" charset="0"/>
              </a:rPr>
              <a:t> </a:t>
            </a:r>
          </a:p>
          <a:p>
            <a:pPr marL="0" marR="0" lvl="0" indent="0" algn="ctr" defTabSz="914400" rtl="0" eaLnBrk="0" fontAlgn="base" latinLnBrk="0" hangingPunct="0">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111216"/>
                </a:solidFill>
                <a:effectLst/>
                <a:uLnTx/>
                <a:uFillTx/>
                <a:latin typeface="Lucida Sans" panose="020B0602030504020204" pitchFamily="34" charset="0"/>
                <a:ea typeface="Calibri" panose="020F0502020204030204" pitchFamily="34" charset="0"/>
                <a:cs typeface="Times New Roman" panose="02020603050405020304" pitchFamily="18" charset="0"/>
              </a:rPr>
              <a:t>  717-678-4744</a:t>
            </a:r>
            <a:endParaRPr kumimoji="0" lang="en-US" sz="1800" b="0" i="0" u="none" strike="noStrike" kern="1200" cap="none" spc="0" normalizeH="0" baseline="0" noProof="0" dirty="0">
              <a:ln>
                <a:noFill/>
              </a:ln>
              <a:solidFill>
                <a:srgbClr val="111216"/>
              </a:solidFill>
              <a:effectLst/>
              <a:uLnTx/>
              <a:uFillTx/>
              <a:latin typeface="Lucida Sans" panose="020B060203050402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BEC5EDC7-1CB9-49FE-BA6E-234DA6A84F53}"/>
              </a:ext>
            </a:extLst>
          </p:cNvPr>
          <p:cNvSpPr txBox="1"/>
          <p:nvPr/>
        </p:nvSpPr>
        <p:spPr>
          <a:xfrm>
            <a:off x="3159183" y="3988936"/>
            <a:ext cx="3352800" cy="923330"/>
          </a:xfrm>
          <a:prstGeom prst="rect">
            <a:avLst/>
          </a:prstGeom>
          <a:noFill/>
        </p:spPr>
        <p:txBody>
          <a:bodyPr wrap="square">
            <a:spAutoFit/>
          </a:bodyPr>
          <a:lstStyle/>
          <a:p>
            <a:pPr marL="0" marR="0" lvl="0" indent="0" algn="ctr" defTabSz="914400" rtl="0" eaLnBrk="0" fontAlgn="base" latinLnBrk="0" hangingPunct="0">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111216"/>
                </a:solidFill>
                <a:effectLst/>
                <a:uLnTx/>
                <a:uFillTx/>
                <a:latin typeface="Lucida Sans" panose="020B0602030504020204" pitchFamily="34" charset="0"/>
                <a:ea typeface="Calibri" panose="020F0502020204030204" pitchFamily="34" charset="0"/>
                <a:cs typeface="Times New Roman" panose="02020603050405020304" pitchFamily="18" charset="0"/>
              </a:rPr>
              <a:t>Christine Bingman </a:t>
            </a:r>
          </a:p>
          <a:p>
            <a:pPr marL="0" marR="0" lvl="0" indent="0" algn="ctr" defTabSz="914400" rtl="0" eaLnBrk="0" fontAlgn="base" latinLnBrk="0" hangingPunct="0">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srgbClr val="0563C1"/>
                </a:solidFill>
                <a:effectLst/>
                <a:uLnTx/>
                <a:uFillTx/>
                <a:latin typeface="Lucida Sans" panose="020B0602030504020204" pitchFamily="34" charset="0"/>
                <a:ea typeface="Calibri" panose="020F0502020204030204" pitchFamily="34" charset="0"/>
                <a:cs typeface="Times New Roman" panose="02020603050405020304" pitchFamily="18" charset="0"/>
                <a:hlinkClick r:id="rId7"/>
              </a:rPr>
              <a:t>cbingman@pa.gov</a:t>
            </a:r>
            <a:r>
              <a:rPr kumimoji="0" lang="en-US" sz="1800" b="1" i="0" u="none" strike="noStrike" kern="1200" cap="none" spc="0" normalizeH="0" baseline="0" noProof="0" dirty="0">
                <a:ln>
                  <a:noFill/>
                </a:ln>
                <a:solidFill>
                  <a:srgbClr val="111216"/>
                </a:solidFill>
                <a:effectLst/>
                <a:uLnTx/>
                <a:uFillTx/>
                <a:latin typeface="Lucida Sans" panose="020B0602030504020204" pitchFamily="34" charset="0"/>
                <a:ea typeface="Calibri" panose="020F0502020204030204" pitchFamily="34" charset="0"/>
                <a:cs typeface="Times New Roman" panose="02020603050405020304" pitchFamily="18" charset="0"/>
              </a:rPr>
              <a:t>  </a:t>
            </a:r>
          </a:p>
          <a:p>
            <a:pPr marL="0" marR="0" lvl="0" indent="0" algn="ctr" defTabSz="914400" rtl="0" eaLnBrk="0" fontAlgn="base" latinLnBrk="0" hangingPunct="0">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111216"/>
                </a:solidFill>
                <a:effectLst/>
                <a:uLnTx/>
                <a:uFillTx/>
                <a:latin typeface="Lucida Sans" panose="020B0602030504020204" pitchFamily="34" charset="0"/>
                <a:ea typeface="Calibri" panose="020F0502020204030204" pitchFamily="34" charset="0"/>
                <a:cs typeface="Times New Roman" panose="02020603050405020304" pitchFamily="18" charset="0"/>
              </a:rPr>
              <a:t>570-492-2210</a:t>
            </a:r>
            <a:endParaRPr kumimoji="0" lang="en-US" sz="1400" b="0" i="0" u="none" strike="noStrike" kern="1200" cap="none" spc="0" normalizeH="0" baseline="0" noProof="0" dirty="0">
              <a:ln>
                <a:noFill/>
              </a:ln>
              <a:solidFill>
                <a:srgbClr val="111216"/>
              </a:solidFill>
              <a:effectLst/>
              <a:uLnTx/>
              <a:uFillTx/>
              <a:latin typeface="Lucida Sans" panose="020B060203050402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2D8725D8-5D2C-460F-9547-1ACC62078DF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533948" y="1524000"/>
            <a:ext cx="2560320" cy="2246566"/>
          </a:xfrm>
          <a:prstGeom prst="rect">
            <a:avLst/>
          </a:prstGeom>
        </p:spPr>
      </p:pic>
      <p:pic>
        <p:nvPicPr>
          <p:cNvPr id="5" name="Picture 4">
            <a:extLst>
              <a:ext uri="{FF2B5EF4-FFF2-40B4-BE49-F238E27FC236}">
                <a16:creationId xmlns:a16="http://schemas.microsoft.com/office/drawing/2014/main" id="{8025D5CE-2CD2-AE66-4FF2-FA6353F4D7F3}"/>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9342688" y="1553061"/>
            <a:ext cx="2468880" cy="2257693"/>
          </a:xfrm>
          <a:prstGeom prst="rect">
            <a:avLst/>
          </a:prstGeom>
        </p:spPr>
      </p:pic>
      <p:sp>
        <p:nvSpPr>
          <p:cNvPr id="6" name="TextBox 5">
            <a:extLst>
              <a:ext uri="{FF2B5EF4-FFF2-40B4-BE49-F238E27FC236}">
                <a16:creationId xmlns:a16="http://schemas.microsoft.com/office/drawing/2014/main" id="{1941EB4F-D86F-19F5-9752-405AC66EA9D2}"/>
              </a:ext>
            </a:extLst>
          </p:cNvPr>
          <p:cNvSpPr txBox="1"/>
          <p:nvPr/>
        </p:nvSpPr>
        <p:spPr>
          <a:xfrm>
            <a:off x="9342688" y="4009718"/>
            <a:ext cx="2392112" cy="1200329"/>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111216"/>
                </a:solidFill>
                <a:effectLst/>
                <a:uLnTx/>
                <a:uFillTx/>
                <a:latin typeface="Lucida Sans" panose="020B0602030504020204" pitchFamily="34" charset="0"/>
                <a:ea typeface="+mn-ea"/>
                <a:cs typeface="+mn-cs"/>
              </a:rPr>
              <a:t>Denise Cutting</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111216"/>
                </a:solidFill>
                <a:effectLst/>
                <a:uLnTx/>
                <a:uFillTx/>
                <a:latin typeface="Lucida Sans" panose="020B0602030504020204" pitchFamily="34" charset="0"/>
                <a:ea typeface="+mn-ea"/>
                <a:cs typeface="+mn-cs"/>
                <a:hlinkClick r:id="rId10"/>
              </a:rPr>
              <a:t>dcutting@pa.gov</a:t>
            </a:r>
            <a:r>
              <a:rPr kumimoji="0" lang="en-US" sz="1800" b="1" i="0" u="none" strike="noStrike" kern="1200" cap="none" spc="0" normalizeH="0" baseline="0" noProof="0" dirty="0">
                <a:ln>
                  <a:noFill/>
                </a:ln>
                <a:solidFill>
                  <a:srgbClr val="111216"/>
                </a:solidFill>
                <a:effectLst/>
                <a:uLnTx/>
                <a:uFillTx/>
                <a:latin typeface="Lucida Sans" panose="020B0602030504020204" pitchFamily="34" charset="0"/>
                <a:ea typeface="+mn-ea"/>
                <a:cs typeface="+mn-cs"/>
              </a:rPr>
              <a: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111216"/>
                </a:solidFill>
                <a:effectLst/>
                <a:uLnTx/>
                <a:uFillTx/>
                <a:latin typeface="Lucida Sans" panose="020B0602030504020204" pitchFamily="34" charset="0"/>
                <a:ea typeface="+mn-ea"/>
                <a:cs typeface="+mn-cs"/>
              </a:rPr>
              <a:t>412-398-6373</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111216"/>
              </a:solidFill>
              <a:effectLst/>
              <a:uLnTx/>
              <a:uFillTx/>
              <a:latin typeface="Lucida Sans" panose="020B0602030504020204" pitchFamily="34" charset="0"/>
              <a:ea typeface="+mn-ea"/>
              <a:cs typeface="+mn-cs"/>
            </a:endParaRPr>
          </a:p>
        </p:txBody>
      </p:sp>
    </p:spTree>
    <p:extLst>
      <p:ext uri="{BB962C8B-B14F-4D97-AF65-F5344CB8AC3E}">
        <p14:creationId xmlns:p14="http://schemas.microsoft.com/office/powerpoint/2010/main" val="107954369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8ACBA77-26E9-6CF8-396A-D72CB73DBCDB}"/>
              </a:ext>
            </a:extLst>
          </p:cNvPr>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1661160" y="152401"/>
            <a:ext cx="8595360" cy="6021268"/>
          </a:xfrm>
        </p:spPr>
      </p:pic>
    </p:spTree>
    <p:extLst>
      <p:ext uri="{BB962C8B-B14F-4D97-AF65-F5344CB8AC3E}">
        <p14:creationId xmlns:p14="http://schemas.microsoft.com/office/powerpoint/2010/main" val="177086078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DBD4C-DA57-4D1F-A7DF-075FE6B9547C}"/>
              </a:ext>
            </a:extLst>
          </p:cNvPr>
          <p:cNvSpPr>
            <a:spLocks noGrp="1"/>
          </p:cNvSpPr>
          <p:nvPr>
            <p:ph type="title"/>
          </p:nvPr>
        </p:nvSpPr>
        <p:spPr/>
        <p:txBody>
          <a:bodyPr>
            <a:normAutofit/>
          </a:bodyPr>
          <a:lstStyle/>
          <a:p>
            <a:r>
              <a:rPr lang="en-US" dirty="0"/>
              <a:t>Resources</a:t>
            </a:r>
          </a:p>
        </p:txBody>
      </p:sp>
      <p:sp>
        <p:nvSpPr>
          <p:cNvPr id="3" name="Content Placeholder 2">
            <a:extLst>
              <a:ext uri="{FF2B5EF4-FFF2-40B4-BE49-F238E27FC236}">
                <a16:creationId xmlns:a16="http://schemas.microsoft.com/office/drawing/2014/main" id="{3E179CDC-DF3B-47E0-9759-B4E4A35B7C03}"/>
              </a:ext>
            </a:extLst>
          </p:cNvPr>
          <p:cNvSpPr>
            <a:spLocks noGrp="1"/>
          </p:cNvSpPr>
          <p:nvPr>
            <p:ph idx="1"/>
          </p:nvPr>
        </p:nvSpPr>
        <p:spPr>
          <a:xfrm>
            <a:off x="609600" y="1600202"/>
            <a:ext cx="10972800" cy="4495797"/>
          </a:xfrm>
        </p:spPr>
        <p:txBody>
          <a:bodyPr>
            <a:normAutofit fontScale="85000" lnSpcReduction="20000"/>
          </a:bodyPr>
          <a:lstStyle/>
          <a:p>
            <a:pPr marL="0" indent="0">
              <a:buNone/>
            </a:pPr>
            <a:r>
              <a:rPr lang="en-US" sz="2400" b="0" i="0" strike="noStrike" baseline="0" dirty="0">
                <a:hlinkClick r:id="rId3">
                  <a:extLst>
                    <a:ext uri="{A12FA001-AC4F-418D-AE19-62706E023703}">
                      <ahyp:hlinkClr xmlns:ahyp="http://schemas.microsoft.com/office/drawing/2018/hyperlinkcolor" val="tx"/>
                    </a:ext>
                  </a:extLst>
                </a:hlinkClick>
              </a:rPr>
              <a:t>I</a:t>
            </a:r>
            <a:r>
              <a:rPr lang="en-US" sz="2400" b="0" i="0" strike="noStrike" baseline="0" dirty="0"/>
              <a:t>nfection Control Training Tools:</a:t>
            </a:r>
          </a:p>
          <a:p>
            <a:r>
              <a:rPr lang="en-US" sz="2400" b="0" i="0" u="none" strike="noStrike" baseline="0" dirty="0">
                <a:solidFill>
                  <a:srgbClr val="1EB79A"/>
                </a:solidFill>
                <a:hlinkClick r:id="rId3"/>
              </a:rPr>
              <a:t>https://www.cdc.gov/longtermcare/training.html</a:t>
            </a:r>
            <a:r>
              <a:rPr lang="en-US" sz="2400" b="0" i="0" u="none" strike="noStrike" baseline="0" dirty="0">
                <a:solidFill>
                  <a:srgbClr val="1EB79A"/>
                </a:solidFill>
              </a:rPr>
              <a:t> </a:t>
            </a:r>
            <a:r>
              <a:rPr lang="en-US" sz="2400" b="0" i="0" u="none" strike="noStrike" baseline="0" dirty="0">
                <a:solidFill>
                  <a:srgbClr val="0563C2"/>
                </a:solidFill>
              </a:rPr>
              <a:t> </a:t>
            </a:r>
          </a:p>
          <a:p>
            <a:r>
              <a:rPr lang="en-US" sz="2400" dirty="0">
                <a:hlinkClick r:id="rId4"/>
              </a:rPr>
              <a:t>https://spice.unc.edu/ltc/</a:t>
            </a:r>
            <a:r>
              <a:rPr lang="en-US" sz="2400" dirty="0"/>
              <a:t> </a:t>
            </a:r>
          </a:p>
          <a:p>
            <a:pPr marL="0" indent="0">
              <a:buNone/>
            </a:pPr>
            <a:r>
              <a:rPr lang="en-US" sz="2400" dirty="0"/>
              <a:t>Respiratory Protection Program:</a:t>
            </a:r>
          </a:p>
          <a:p>
            <a:r>
              <a:rPr lang="en-US" sz="2400" dirty="0">
                <a:hlinkClick r:id="rId5"/>
              </a:rPr>
              <a:t>https://www.cdc.gov/niosh/npptl/hospresptoolkit/programeval.html</a:t>
            </a:r>
            <a:r>
              <a:rPr lang="en-US" sz="2400" dirty="0"/>
              <a:t> </a:t>
            </a:r>
          </a:p>
          <a:p>
            <a:pPr algn="l"/>
            <a:r>
              <a:rPr lang="en-US" sz="2400" b="0" i="0" u="none" strike="noStrike" baseline="0" dirty="0">
                <a:solidFill>
                  <a:srgbClr val="0563C2"/>
                </a:solidFill>
                <a:hlinkClick r:id="rId6"/>
              </a:rPr>
              <a:t>https://www.ecdc.europa.eu/en/all-topics-z/coronavirus/threats-and-outbreaks/covid-19/prevention-and-control/LTCF-resources</a:t>
            </a:r>
            <a:r>
              <a:rPr lang="en-US" sz="2400" b="0" i="0" u="none" strike="noStrike" baseline="0" dirty="0">
                <a:solidFill>
                  <a:srgbClr val="0563C2"/>
                </a:solidFill>
              </a:rPr>
              <a:t>  </a:t>
            </a:r>
            <a:endParaRPr lang="en-US" sz="2400" dirty="0"/>
          </a:p>
          <a:p>
            <a:pPr marL="0" indent="0">
              <a:buNone/>
            </a:pPr>
            <a:r>
              <a:rPr lang="en-US" sz="2400" dirty="0"/>
              <a:t>Gap Analysis:</a:t>
            </a:r>
          </a:p>
          <a:p>
            <a:r>
              <a:rPr lang="en-US" sz="2400" b="0" i="0" u="none" strike="noStrike" baseline="0" dirty="0">
                <a:solidFill>
                  <a:srgbClr val="0563C2"/>
                </a:solidFill>
                <a:hlinkClick r:id="rId7"/>
              </a:rPr>
              <a:t>https://www.cms.gov/files/document/qso-20-03-nh.pdf</a:t>
            </a:r>
            <a:r>
              <a:rPr lang="en-US" sz="2400" b="0" i="0" u="none" strike="noStrike" baseline="0" dirty="0">
                <a:solidFill>
                  <a:srgbClr val="0563C2"/>
                </a:solidFill>
              </a:rPr>
              <a:t> </a:t>
            </a:r>
          </a:p>
          <a:p>
            <a:pPr marL="0" indent="0">
              <a:buNone/>
            </a:pPr>
            <a:r>
              <a:rPr lang="en-US" sz="2400" dirty="0"/>
              <a:t>Surveillance:</a:t>
            </a:r>
          </a:p>
          <a:p>
            <a:r>
              <a:rPr lang="en-US" sz="2400" b="0" i="0" u="none" strike="noStrike" baseline="0" dirty="0">
                <a:solidFill>
                  <a:srgbClr val="0563C2"/>
                </a:solidFill>
                <a:hlinkClick r:id="rId8"/>
              </a:rPr>
              <a:t>https://www.apic.org/Resource_/TinyMceFileManager/Practice_Guidance/AJIC-Surveillance-2007.pdf</a:t>
            </a:r>
            <a:r>
              <a:rPr lang="en-US" sz="2400" b="0" i="0" u="none" strike="noStrike" baseline="0" dirty="0">
                <a:solidFill>
                  <a:srgbClr val="0563C2"/>
                </a:solidFill>
              </a:rPr>
              <a:t> </a:t>
            </a:r>
          </a:p>
          <a:p>
            <a:endParaRPr lang="en-US" sz="2800" dirty="0"/>
          </a:p>
        </p:txBody>
      </p:sp>
    </p:spTree>
    <p:extLst>
      <p:ext uri="{BB962C8B-B14F-4D97-AF65-F5344CB8AC3E}">
        <p14:creationId xmlns:p14="http://schemas.microsoft.com/office/powerpoint/2010/main" val="106299686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63719-1E57-A5EE-CA93-13184A590715}"/>
              </a:ext>
            </a:extLst>
          </p:cNvPr>
          <p:cNvSpPr>
            <a:spLocks noGrp="1"/>
          </p:cNvSpPr>
          <p:nvPr>
            <p:ph type="title"/>
          </p:nvPr>
        </p:nvSpPr>
        <p:spPr/>
        <p:txBody>
          <a:bodyPr/>
          <a:lstStyle/>
          <a:p>
            <a:r>
              <a:rPr lang="en-US" dirty="0"/>
              <a:t>Resources</a:t>
            </a:r>
          </a:p>
        </p:txBody>
      </p:sp>
      <p:sp>
        <p:nvSpPr>
          <p:cNvPr id="4" name="Content Placeholder 3">
            <a:extLst>
              <a:ext uri="{FF2B5EF4-FFF2-40B4-BE49-F238E27FC236}">
                <a16:creationId xmlns:a16="http://schemas.microsoft.com/office/drawing/2014/main" id="{BCAD1BBF-6858-B1CD-BCDC-01FD49C34E60}"/>
              </a:ext>
            </a:extLst>
          </p:cNvPr>
          <p:cNvSpPr>
            <a:spLocks noGrp="1"/>
          </p:cNvSpPr>
          <p:nvPr>
            <p:ph idx="1"/>
          </p:nvPr>
        </p:nvSpPr>
        <p:spPr>
          <a:xfrm>
            <a:off x="609600" y="1600202"/>
            <a:ext cx="10972800" cy="4190997"/>
          </a:xfrm>
        </p:spPr>
        <p:txBody>
          <a:bodyPr>
            <a:normAutofit/>
          </a:bodyPr>
          <a:lstStyle/>
          <a:p>
            <a:r>
              <a:rPr lang="en-US" dirty="0"/>
              <a:t>CDC Pre-Implementation Tool—Enhanced Barrier Precautions (EBP) </a:t>
            </a:r>
            <a:r>
              <a:rPr lang="en-US" dirty="0">
                <a:hlinkClick r:id="rId2"/>
              </a:rPr>
              <a:t>https://www.cdc.gov/hai/pdfs/containment/Pre-Implementation-Tool-for-Enhanced-Barrier-Precautions-508.pdf</a:t>
            </a:r>
            <a:r>
              <a:rPr lang="en-US" dirty="0"/>
              <a:t>  </a:t>
            </a:r>
          </a:p>
          <a:p>
            <a:r>
              <a:rPr lang="en-US" dirty="0"/>
              <a:t>CDC Enhanced Barrier Precautions (EBP) Implementation—Observations Tool  </a:t>
            </a:r>
            <a:r>
              <a:rPr lang="en-US" dirty="0">
                <a:hlinkClick r:id="rId3"/>
              </a:rPr>
              <a:t>https://www.cdc.gov/hai/pdfs/containment/Observations-Tool-for-Enhanced-Barrier-Precautions-Implementation-508.pdf</a:t>
            </a:r>
            <a:r>
              <a:rPr lang="en-US" dirty="0"/>
              <a:t>  </a:t>
            </a:r>
          </a:p>
          <a:p>
            <a:r>
              <a:rPr lang="en-US" dirty="0"/>
              <a:t>CDC Enhanced Barrier Precautions Pocket Guide  </a:t>
            </a:r>
            <a:r>
              <a:rPr lang="en-US" dirty="0">
                <a:hlinkClick r:id="rId4"/>
              </a:rPr>
              <a:t>https://www.cdc.gov/hai/pdfs/containment/EBP-PocketGuide-508.pdf</a:t>
            </a:r>
            <a:r>
              <a:rPr lang="en-US" dirty="0"/>
              <a:t>  </a:t>
            </a:r>
          </a:p>
          <a:p>
            <a:r>
              <a:rPr lang="en-US" dirty="0"/>
              <a:t>CDC Implementation of Personal Protective Equipment (PPE) Use in Nursing Homes to Prevent Spread of Multidrug-resistant Organisms (MDROs) </a:t>
            </a:r>
            <a:r>
              <a:rPr lang="en-US" dirty="0">
                <a:hlinkClick r:id="rId5"/>
              </a:rPr>
              <a:t>https://www.cdc.gov/hai/containment/PPE-Nursing-Homes.html</a:t>
            </a:r>
            <a:r>
              <a:rPr lang="en-US" dirty="0"/>
              <a:t>  </a:t>
            </a:r>
          </a:p>
          <a:p>
            <a:endParaRPr lang="en-US" dirty="0"/>
          </a:p>
        </p:txBody>
      </p:sp>
    </p:spTree>
    <p:extLst>
      <p:ext uri="{BB962C8B-B14F-4D97-AF65-F5344CB8AC3E}">
        <p14:creationId xmlns:p14="http://schemas.microsoft.com/office/powerpoint/2010/main" val="343430075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243CC-9053-0395-E378-D0E731BF3664}"/>
              </a:ext>
            </a:extLst>
          </p:cNvPr>
          <p:cNvSpPr>
            <a:spLocks noGrp="1"/>
          </p:cNvSpPr>
          <p:nvPr>
            <p:ph type="title"/>
          </p:nvPr>
        </p:nvSpPr>
        <p:spPr/>
        <p:txBody>
          <a:bodyPr/>
          <a:lstStyle/>
          <a:p>
            <a:r>
              <a:rPr lang="en-US" dirty="0"/>
              <a:t>Resources</a:t>
            </a:r>
          </a:p>
        </p:txBody>
      </p:sp>
      <p:sp>
        <p:nvSpPr>
          <p:cNvPr id="4" name="Content Placeholder 3">
            <a:extLst>
              <a:ext uri="{FF2B5EF4-FFF2-40B4-BE49-F238E27FC236}">
                <a16:creationId xmlns:a16="http://schemas.microsoft.com/office/drawing/2014/main" id="{09253FDD-6F24-8CBF-6127-E9C64C580F30}"/>
              </a:ext>
            </a:extLst>
          </p:cNvPr>
          <p:cNvSpPr>
            <a:spLocks noGrp="1"/>
          </p:cNvSpPr>
          <p:nvPr>
            <p:ph idx="1"/>
          </p:nvPr>
        </p:nvSpPr>
        <p:spPr>
          <a:xfrm>
            <a:off x="609600" y="1600202"/>
            <a:ext cx="10972800" cy="4495798"/>
          </a:xfrm>
        </p:spPr>
        <p:txBody>
          <a:bodyPr>
            <a:normAutofit fontScale="92500" lnSpcReduction="20000"/>
          </a:bodyPr>
          <a:lstStyle/>
          <a:p>
            <a:r>
              <a:rPr lang="en-US" sz="2400" dirty="0"/>
              <a:t>CDC Enhanced Barrier Precautions Letters:</a:t>
            </a:r>
          </a:p>
          <a:p>
            <a:pPr lvl="1"/>
            <a:r>
              <a:rPr lang="en-US" sz="2400" dirty="0"/>
              <a:t>Residents, families, friends, and volunteers  </a:t>
            </a:r>
            <a:r>
              <a:rPr lang="en-US" sz="2400" dirty="0">
                <a:hlinkClick r:id="rId2"/>
              </a:rPr>
              <a:t>https://www.cdc.gov/hai/pdfs/containment/Letter-Nursing-Home-Residents-Families-Friends-508.pdf</a:t>
            </a:r>
            <a:r>
              <a:rPr lang="en-US" sz="2400" dirty="0"/>
              <a:t>  </a:t>
            </a:r>
          </a:p>
          <a:p>
            <a:pPr lvl="1"/>
            <a:r>
              <a:rPr lang="en-US" sz="2400" dirty="0"/>
              <a:t>Staff </a:t>
            </a:r>
            <a:r>
              <a:rPr lang="en-US" sz="2400" dirty="0">
                <a:hlinkClick r:id="rId3"/>
              </a:rPr>
              <a:t>https://www.cdc.gov/hai/pdfs/containment/Letter-Nursing-Home-Staff-508.pdf</a:t>
            </a:r>
            <a:r>
              <a:rPr lang="en-US" sz="2400" dirty="0"/>
              <a:t>  </a:t>
            </a:r>
          </a:p>
          <a:p>
            <a:pPr lvl="1"/>
            <a:r>
              <a:rPr lang="en-US" sz="2400" dirty="0"/>
              <a:t>Leadership </a:t>
            </a:r>
            <a:r>
              <a:rPr lang="en-US" sz="2400" dirty="0">
                <a:hlinkClick r:id="rId4"/>
              </a:rPr>
              <a:t>https://www.cdc.gov/hai/pdfs/containment/Enhanced-Barrier-Precautions-Letter-for-Nursing-Home-Leadership-508.pdf</a:t>
            </a:r>
            <a:r>
              <a:rPr lang="en-US" sz="2400" dirty="0"/>
              <a:t>  </a:t>
            </a:r>
          </a:p>
          <a:p>
            <a:r>
              <a:rPr lang="en-US" sz="2400" dirty="0">
                <a:hlinkClick r:id="rId5"/>
              </a:rPr>
              <a:t>Guideline for Isolation Precautions: Preventing Transmission of Infectious Agents in Healthcare Settings (2007):</a:t>
            </a:r>
            <a:endParaRPr lang="en-US" sz="2400" dirty="0"/>
          </a:p>
          <a:p>
            <a:pPr lvl="1"/>
            <a:r>
              <a:rPr lang="en-US" sz="2400" dirty="0">
                <a:hlinkClick r:id="rId6"/>
              </a:rPr>
              <a:t>Example of Safe Donning and Removal of PPE</a:t>
            </a:r>
            <a:endParaRPr lang="en-US" sz="2400" dirty="0"/>
          </a:p>
          <a:p>
            <a:pPr lvl="1"/>
            <a:r>
              <a:rPr lang="en-US" sz="2400" dirty="0">
                <a:hlinkClick r:id="rId7"/>
              </a:rPr>
              <a:t>Type and Duration of Precautions Recommended for Selected Infections and Conditions</a:t>
            </a:r>
            <a:endParaRPr lang="en-US" sz="2400" dirty="0"/>
          </a:p>
          <a:p>
            <a:endParaRPr lang="en-US" dirty="0"/>
          </a:p>
        </p:txBody>
      </p:sp>
    </p:spTree>
    <p:extLst>
      <p:ext uri="{BB962C8B-B14F-4D97-AF65-F5344CB8AC3E}">
        <p14:creationId xmlns:p14="http://schemas.microsoft.com/office/powerpoint/2010/main" val="315825615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7DD9D-0853-D0B1-849A-5665E7CC4A81}"/>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46180B33-1460-5F06-CE5C-2DD88A64FA47}"/>
              </a:ext>
            </a:extLst>
          </p:cNvPr>
          <p:cNvSpPr>
            <a:spLocks noGrp="1"/>
          </p:cNvSpPr>
          <p:nvPr>
            <p:ph idx="1"/>
          </p:nvPr>
        </p:nvSpPr>
        <p:spPr>
          <a:xfrm>
            <a:off x="609600" y="1600202"/>
            <a:ext cx="10972800" cy="4495797"/>
          </a:xfrm>
        </p:spPr>
        <p:txBody>
          <a:bodyPr/>
          <a:lstStyle/>
          <a:p>
            <a:r>
              <a:rPr lang="en-US" dirty="0"/>
              <a:t>CDC Posters:</a:t>
            </a:r>
          </a:p>
          <a:p>
            <a:pPr lvl="1"/>
            <a:r>
              <a:rPr lang="en-US" dirty="0"/>
              <a:t>Enhanced Barrier Precautions Sign  </a:t>
            </a:r>
            <a:r>
              <a:rPr lang="en-US" dirty="0">
                <a:hlinkClick r:id="rId3"/>
              </a:rPr>
              <a:t>https://www.cdc.gov/hai/pdfs/containment/enhanced-barrier-precautions-sign-P.pdf</a:t>
            </a:r>
            <a:r>
              <a:rPr lang="en-US" dirty="0"/>
              <a:t> </a:t>
            </a:r>
          </a:p>
          <a:p>
            <a:pPr lvl="1"/>
            <a:r>
              <a:rPr lang="en-US" dirty="0"/>
              <a:t>How We Keep Our Residents Safe   </a:t>
            </a:r>
            <a:r>
              <a:rPr lang="en-US" dirty="0">
                <a:hlinkClick r:id="rId4"/>
              </a:rPr>
              <a:t>https://www.cdc.gov/hai/pdfs/containment/EBP-KeepResidentsSafe-Poster-508.pdf</a:t>
            </a:r>
            <a:r>
              <a:rPr lang="en-US" dirty="0"/>
              <a:t> </a:t>
            </a:r>
          </a:p>
          <a:p>
            <a:pPr lvl="1"/>
            <a:r>
              <a:rPr lang="en-US" dirty="0"/>
              <a:t>Enhanced Barrier Precautions (EBP) Steps  </a:t>
            </a:r>
            <a:r>
              <a:rPr lang="en-US" dirty="0">
                <a:hlinkClick r:id="rId5"/>
              </a:rPr>
              <a:t>https://www.cdc.gov/hai/pdfs/containment/EBP-MDROs-Poster-508.pdf</a:t>
            </a:r>
            <a:r>
              <a:rPr lang="en-US" dirty="0"/>
              <a:t> </a:t>
            </a:r>
          </a:p>
        </p:txBody>
      </p:sp>
    </p:spTree>
    <p:extLst>
      <p:ext uri="{BB962C8B-B14F-4D97-AF65-F5344CB8AC3E}">
        <p14:creationId xmlns:p14="http://schemas.microsoft.com/office/powerpoint/2010/main" val="27659477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B5C96B9-6C0A-04FC-B84C-A64F2B6CE59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2704"/>
          <a:stretch/>
        </p:blipFill>
        <p:spPr>
          <a:xfrm>
            <a:off x="6242025" y="1082040"/>
            <a:ext cx="5111775" cy="4937760"/>
          </a:xfrm>
          <a:prstGeom prst="rect">
            <a:avLst/>
          </a:prstGeom>
        </p:spPr>
      </p:pic>
      <p:sp>
        <p:nvSpPr>
          <p:cNvPr id="2" name="Title 1">
            <a:extLst>
              <a:ext uri="{FF2B5EF4-FFF2-40B4-BE49-F238E27FC236}">
                <a16:creationId xmlns:a16="http://schemas.microsoft.com/office/drawing/2014/main" id="{1F7BC4B0-2AA9-A0E3-9EF4-61278D223B27}"/>
              </a:ext>
            </a:extLst>
          </p:cNvPr>
          <p:cNvSpPr>
            <a:spLocks noGrp="1"/>
          </p:cNvSpPr>
          <p:nvPr>
            <p:ph type="title"/>
          </p:nvPr>
        </p:nvSpPr>
        <p:spPr/>
        <p:txBody>
          <a:bodyPr/>
          <a:lstStyle/>
          <a:p>
            <a:r>
              <a:rPr lang="en-US" dirty="0"/>
              <a:t>Types of Resistance Mechanisms</a:t>
            </a:r>
          </a:p>
        </p:txBody>
      </p:sp>
      <p:sp>
        <p:nvSpPr>
          <p:cNvPr id="3" name="Content Placeholder 2">
            <a:extLst>
              <a:ext uri="{FF2B5EF4-FFF2-40B4-BE49-F238E27FC236}">
                <a16:creationId xmlns:a16="http://schemas.microsoft.com/office/drawing/2014/main" id="{426F1684-33A6-8D22-C096-7F0EC70A3872}"/>
              </a:ext>
            </a:extLst>
          </p:cNvPr>
          <p:cNvSpPr>
            <a:spLocks noGrp="1"/>
          </p:cNvSpPr>
          <p:nvPr>
            <p:ph sz="half" idx="1"/>
          </p:nvPr>
        </p:nvSpPr>
        <p:spPr/>
        <p:txBody>
          <a:bodyPr/>
          <a:lstStyle/>
          <a:p>
            <a:r>
              <a:rPr lang="en-US" dirty="0"/>
              <a:t>Altered target site</a:t>
            </a:r>
          </a:p>
          <a:p>
            <a:r>
              <a:rPr lang="en-US" dirty="0"/>
              <a:t>Drug inactivation</a:t>
            </a:r>
          </a:p>
          <a:p>
            <a:r>
              <a:rPr lang="en-US" dirty="0"/>
              <a:t>Bypass</a:t>
            </a:r>
          </a:p>
          <a:p>
            <a:r>
              <a:rPr lang="en-US" dirty="0"/>
              <a:t>Decreased Permeability or Efflux</a:t>
            </a:r>
          </a:p>
          <a:p>
            <a:r>
              <a:rPr lang="en-US" dirty="0"/>
              <a:t>Restrict Access</a:t>
            </a:r>
          </a:p>
          <a:p>
            <a:endParaRPr lang="en-US" dirty="0"/>
          </a:p>
        </p:txBody>
      </p:sp>
      <p:sp>
        <p:nvSpPr>
          <p:cNvPr id="9" name="TextBox 8">
            <a:extLst>
              <a:ext uri="{FF2B5EF4-FFF2-40B4-BE49-F238E27FC236}">
                <a16:creationId xmlns:a16="http://schemas.microsoft.com/office/drawing/2014/main" id="{06FC0EC1-59B8-BA4B-65CA-DDC81D555B1B}"/>
              </a:ext>
            </a:extLst>
          </p:cNvPr>
          <p:cNvSpPr txBox="1"/>
          <p:nvPr/>
        </p:nvSpPr>
        <p:spPr>
          <a:xfrm>
            <a:off x="457200" y="6016752"/>
            <a:ext cx="5181029" cy="246221"/>
          </a:xfrm>
          <a:prstGeom prst="rect">
            <a:avLst/>
          </a:prstGeom>
          <a:noFill/>
        </p:spPr>
        <p:txBody>
          <a:bodyPr wrap="square" rtlCol="0">
            <a:spAutoFit/>
          </a:bodyPr>
          <a:lstStyle/>
          <a:p>
            <a:r>
              <a:rPr lang="en-US" sz="1000" b="0" dirty="0">
                <a:effectLst/>
                <a:latin typeface="Lucida Sans" panose="020B0602030504020204" pitchFamily="34" charset="0"/>
                <a:ea typeface="Calibri" panose="020F0502020204030204" pitchFamily="34" charset="0"/>
                <a:cs typeface="Times New Roman" panose="02020603050405020304" pitchFamily="18" charset="0"/>
              </a:rPr>
              <a:t>Arnold FW: APIC Text, CDC: </a:t>
            </a:r>
            <a:r>
              <a:rPr lang="en-US" sz="1000" b="0" i="1" dirty="0">
                <a:effectLst/>
                <a:latin typeface="Lucida Sans" panose="020B0602030504020204" pitchFamily="34" charset="0"/>
                <a:ea typeface="Calibri" panose="020F0502020204030204" pitchFamily="34" charset="0"/>
                <a:cs typeface="Times New Roman" panose="02020603050405020304" pitchFamily="18" charset="0"/>
              </a:rPr>
              <a:t>How Antibiotic Resistance Happens</a:t>
            </a:r>
            <a:endParaRPr lang="en-US" sz="1000" i="1" dirty="0"/>
          </a:p>
        </p:txBody>
      </p:sp>
    </p:spTree>
    <p:extLst>
      <p:ext uri="{BB962C8B-B14F-4D97-AF65-F5344CB8AC3E}">
        <p14:creationId xmlns:p14="http://schemas.microsoft.com/office/powerpoint/2010/main" val="263939795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D60C1-AAE8-4581-9B08-161BE39ECC2D}"/>
              </a:ext>
            </a:extLst>
          </p:cNvPr>
          <p:cNvSpPr>
            <a:spLocks noGrp="1"/>
          </p:cNvSpPr>
          <p:nvPr>
            <p:ph type="title"/>
          </p:nvPr>
        </p:nvSpPr>
        <p:spPr/>
        <p:txBody>
          <a:bodyPr/>
          <a:lstStyle/>
          <a:p>
            <a:r>
              <a:rPr kumimoji="0" lang="en-US" sz="3200" b="1" i="0" u="none" strike="noStrike" kern="1200" cap="none" spc="0" normalizeH="0" baseline="0" noProof="0" dirty="0">
                <a:ln>
                  <a:noFill/>
                </a:ln>
                <a:solidFill>
                  <a:srgbClr val="425563"/>
                </a:solidFill>
                <a:effectLst/>
                <a:uLnTx/>
                <a:uFillTx/>
                <a:latin typeface="Lucida Sans" panose="020B0602030504020204" pitchFamily="34" charset="0"/>
                <a:ea typeface="+mj-ea"/>
                <a:cs typeface="Arial" panose="020B0604020202020204" pitchFamily="34" charset="0"/>
              </a:rPr>
              <a:t>Resources</a:t>
            </a:r>
            <a:endParaRPr lang="en-US" dirty="0"/>
          </a:p>
        </p:txBody>
      </p:sp>
      <p:sp>
        <p:nvSpPr>
          <p:cNvPr id="3" name="Content Placeholder 2">
            <a:extLst>
              <a:ext uri="{FF2B5EF4-FFF2-40B4-BE49-F238E27FC236}">
                <a16:creationId xmlns:a16="http://schemas.microsoft.com/office/drawing/2014/main" id="{574D7425-C47A-4EF3-B672-54484239E3FA}"/>
              </a:ext>
            </a:extLst>
          </p:cNvPr>
          <p:cNvSpPr>
            <a:spLocks noGrp="1"/>
          </p:cNvSpPr>
          <p:nvPr>
            <p:ph idx="1"/>
          </p:nvPr>
        </p:nvSpPr>
        <p:spPr>
          <a:xfrm>
            <a:off x="609600" y="1600202"/>
            <a:ext cx="10972800" cy="4495797"/>
          </a:xfrm>
        </p:spPr>
        <p:txBody>
          <a:bodyPr>
            <a:normAutofit fontScale="77500" lnSpcReduction="20000"/>
          </a:bodyPr>
          <a:lstStyle/>
          <a:p>
            <a:pPr marL="0" indent="0">
              <a:buNone/>
            </a:pPr>
            <a:r>
              <a:rPr lang="en-US" sz="2800" dirty="0"/>
              <a:t>Enhanced Barrier Precautions:</a:t>
            </a:r>
          </a:p>
          <a:p>
            <a:pPr algn="l"/>
            <a:r>
              <a:rPr lang="en-US" sz="2800" b="0" i="0" u="none" strike="noStrike" baseline="0" dirty="0">
                <a:solidFill>
                  <a:srgbClr val="0563C2"/>
                </a:solidFill>
                <a:hlinkClick r:id="rId3"/>
              </a:rPr>
              <a:t>https://www.cdc.gov/hai/pdfs/containment/enhanced-barrier-precautions-sign-P.pdf</a:t>
            </a:r>
            <a:r>
              <a:rPr lang="en-US" sz="2800" b="0" i="0" u="none" strike="noStrike" baseline="0" dirty="0">
                <a:solidFill>
                  <a:srgbClr val="0563C2"/>
                </a:solidFill>
              </a:rPr>
              <a:t> </a:t>
            </a:r>
          </a:p>
          <a:p>
            <a:pPr algn="l"/>
            <a:r>
              <a:rPr lang="en-US" sz="2800" b="0" i="0" u="none" strike="noStrike" baseline="0" dirty="0">
                <a:solidFill>
                  <a:srgbClr val="0563C2"/>
                </a:solidFill>
                <a:hlinkClick r:id="rId4"/>
              </a:rPr>
              <a:t>https://www.cdc.gov/hai/containment/faqs.html</a:t>
            </a:r>
            <a:endParaRPr lang="en-US" sz="2800" b="0" i="0" u="none" strike="noStrike" baseline="0" dirty="0">
              <a:solidFill>
                <a:srgbClr val="0563C2"/>
              </a:solidFill>
            </a:endParaRPr>
          </a:p>
          <a:p>
            <a:pPr marL="0" indent="0" algn="l">
              <a:buNone/>
            </a:pPr>
            <a:r>
              <a:rPr lang="en-US" sz="2800" dirty="0"/>
              <a:t>COVID-19 Enhanced Focus Survey:</a:t>
            </a:r>
          </a:p>
          <a:p>
            <a:pPr marL="0" indent="0">
              <a:buNone/>
            </a:pPr>
            <a:r>
              <a:rPr lang="en-US" sz="2800" b="0" i="0" u="none" strike="noStrike" baseline="0" dirty="0">
                <a:solidFill>
                  <a:srgbClr val="0563C2"/>
                </a:solidFill>
                <a:hlinkClick r:id="rId5"/>
              </a:rPr>
              <a:t>https://www.cms.gov/Medicare/Provider-Enrollment-andCertification/GuidanceforLawsAndRegulations/Nursing-Homes</a:t>
            </a:r>
            <a:endParaRPr lang="en-US" sz="2800" b="0" i="0" u="none" strike="noStrike" baseline="0" dirty="0">
              <a:solidFill>
                <a:srgbClr val="0563C2"/>
              </a:solidFill>
            </a:endParaRPr>
          </a:p>
          <a:p>
            <a:pPr marL="0" indent="0">
              <a:buNone/>
            </a:pPr>
            <a:r>
              <a:rPr lang="en-US" sz="2800" b="0" i="0" u="none" strike="noStrike" baseline="0" dirty="0">
                <a:solidFill>
                  <a:srgbClr val="0563C2"/>
                </a:solidFill>
                <a:hlinkClick r:id="rId6"/>
              </a:rPr>
              <a:t>https://ahca.myflorida.com/docs/FHCACOVIDVisitorScreeningToolkit.pdf</a:t>
            </a:r>
            <a:r>
              <a:rPr lang="en-US" sz="2800" b="0" i="0" u="none" strike="noStrike" baseline="0" dirty="0">
                <a:solidFill>
                  <a:srgbClr val="000000"/>
                </a:solidFill>
              </a:rPr>
              <a:t>. </a:t>
            </a:r>
          </a:p>
          <a:p>
            <a:pPr marL="0" indent="0">
              <a:buNone/>
            </a:pPr>
            <a:r>
              <a:rPr lang="en-US" sz="2800" b="0" i="0" u="none" strike="noStrike" baseline="0" dirty="0"/>
              <a:t>IP Training:</a:t>
            </a:r>
          </a:p>
          <a:p>
            <a:pPr marL="0" indent="0">
              <a:buNone/>
            </a:pPr>
            <a:r>
              <a:rPr lang="en-US" sz="2800" b="0" i="0" u="none" strike="noStrike" baseline="0" dirty="0">
                <a:hlinkClick r:id="rId7"/>
              </a:rPr>
              <a:t>https://www.train.org/cdctrain/training_plan/3814</a:t>
            </a:r>
            <a:r>
              <a:rPr lang="en-US" sz="2800" b="0" i="0" u="none" strike="noStrike" baseline="0" dirty="0"/>
              <a:t> </a:t>
            </a:r>
          </a:p>
          <a:p>
            <a:pPr marL="0" indent="0">
              <a:buNone/>
            </a:pPr>
            <a:r>
              <a:rPr lang="en-US" sz="2800" b="0" i="0" u="none" strike="noStrike" baseline="0" dirty="0">
                <a:hlinkClick r:id="rId8"/>
              </a:rPr>
              <a:t>https://apic.org/education-and-events/ltc-certificate/</a:t>
            </a:r>
            <a:r>
              <a:rPr lang="en-US" sz="2800" b="0" i="0" u="none" strike="noStrike" baseline="0" dirty="0"/>
              <a:t> </a:t>
            </a:r>
          </a:p>
          <a:p>
            <a:pPr marL="0" indent="0">
              <a:buNone/>
            </a:pPr>
            <a:endParaRPr lang="en-US" dirty="0"/>
          </a:p>
        </p:txBody>
      </p:sp>
    </p:spTree>
    <p:extLst>
      <p:ext uri="{BB962C8B-B14F-4D97-AF65-F5344CB8AC3E}">
        <p14:creationId xmlns:p14="http://schemas.microsoft.com/office/powerpoint/2010/main" val="307508586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D1F08-8E37-495A-875F-EB61ECDFD9CD}"/>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462513F2-1E2F-41AF-A4C5-04D8DBC7C1FF}"/>
              </a:ext>
            </a:extLst>
          </p:cNvPr>
          <p:cNvSpPr>
            <a:spLocks noGrp="1"/>
          </p:cNvSpPr>
          <p:nvPr>
            <p:ph idx="1"/>
          </p:nvPr>
        </p:nvSpPr>
        <p:spPr>
          <a:xfrm>
            <a:off x="609600" y="1600202"/>
            <a:ext cx="10972800" cy="4495797"/>
          </a:xfrm>
        </p:spPr>
        <p:txBody>
          <a:bodyPr>
            <a:noAutofit/>
          </a:bodyPr>
          <a:lstStyle/>
          <a:p>
            <a:pPr marL="0" indent="0">
              <a:buNone/>
            </a:pPr>
            <a:r>
              <a:rPr lang="en-US" sz="2400" dirty="0"/>
              <a:t>Risk Assessments:</a:t>
            </a:r>
          </a:p>
          <a:p>
            <a:pPr algn="l"/>
            <a:r>
              <a:rPr lang="en-US" sz="2400" b="0" i="0" u="none" strike="noStrike" baseline="0" dirty="0">
                <a:solidFill>
                  <a:srgbClr val="0563C2"/>
                </a:solidFill>
                <a:hlinkClick r:id="rId3"/>
              </a:rPr>
              <a:t>https://qioprogram.org/facility-assessment-tool</a:t>
            </a:r>
            <a:r>
              <a:rPr lang="en-US" sz="2400" b="0" i="0" u="none" strike="noStrike" baseline="0" dirty="0">
                <a:solidFill>
                  <a:srgbClr val="0563C2"/>
                </a:solidFill>
              </a:rPr>
              <a:t> </a:t>
            </a:r>
          </a:p>
          <a:p>
            <a:pPr algn="l"/>
            <a:r>
              <a:rPr lang="en-US" sz="2400" b="0" i="0" u="none" strike="noStrike" baseline="0" dirty="0">
                <a:solidFill>
                  <a:srgbClr val="0563C2"/>
                </a:solidFill>
                <a:hlinkClick r:id="rId4"/>
              </a:rPr>
              <a:t>https://www.cdc.gov/infectioncontrol/pdf/icar/ltcf.pdf</a:t>
            </a:r>
            <a:r>
              <a:rPr lang="en-US" sz="2400" b="0" i="0" u="none" strike="noStrike" baseline="0" dirty="0">
                <a:solidFill>
                  <a:srgbClr val="0563C2"/>
                </a:solidFill>
              </a:rPr>
              <a:t> </a:t>
            </a:r>
          </a:p>
          <a:p>
            <a:pPr algn="l"/>
            <a:r>
              <a:rPr lang="en-US" sz="2400" b="0" i="0" u="none" strike="noStrike" baseline="0" dirty="0">
                <a:solidFill>
                  <a:srgbClr val="0563C2"/>
                </a:solidFill>
                <a:hlinkClick r:id="rId5"/>
              </a:rPr>
              <a:t>https://www.cdc.gov/coronavirus/2019-ncov/downloads/hcp/assessment-tool-nursinghomes.pdf</a:t>
            </a:r>
            <a:r>
              <a:rPr lang="en-US" sz="2400" b="0" i="0" u="none" strike="noStrike" baseline="0" dirty="0">
                <a:solidFill>
                  <a:srgbClr val="0563C2"/>
                </a:solidFill>
              </a:rPr>
              <a:t> </a:t>
            </a:r>
          </a:p>
          <a:p>
            <a:pPr algn="l"/>
            <a:r>
              <a:rPr lang="en-US" sz="2400" dirty="0">
                <a:solidFill>
                  <a:srgbClr val="0563C2"/>
                </a:solidFill>
                <a:hlinkClick r:id="rId6"/>
              </a:rPr>
              <a:t>https://spice.unc.edu/resource/template-risk-assessment-for-ltc/</a:t>
            </a:r>
            <a:r>
              <a:rPr lang="en-US" sz="2400" dirty="0">
                <a:solidFill>
                  <a:srgbClr val="0563C2"/>
                </a:solidFill>
              </a:rPr>
              <a:t> </a:t>
            </a:r>
          </a:p>
          <a:p>
            <a:pPr algn="l"/>
            <a:r>
              <a:rPr lang="en-US" sz="2400" b="0" i="0" u="none" strike="noStrike" baseline="0" dirty="0">
                <a:hlinkClick r:id="rId7"/>
              </a:rPr>
              <a:t>https://www.cdc.gov/coronavirus/2019-ncov/downloads/hcp/nursing-home-icar-facilitator-guide.pdf</a:t>
            </a:r>
            <a:r>
              <a:rPr lang="en-US" sz="2400" b="0" i="0" u="none" strike="noStrike" baseline="0" dirty="0"/>
              <a:t> </a:t>
            </a:r>
            <a:endParaRPr lang="en-US" sz="2400" dirty="0">
              <a:solidFill>
                <a:srgbClr val="0563C2"/>
              </a:solidFill>
            </a:endParaRPr>
          </a:p>
        </p:txBody>
      </p:sp>
    </p:spTree>
    <p:extLst>
      <p:ext uri="{BB962C8B-B14F-4D97-AF65-F5344CB8AC3E}">
        <p14:creationId xmlns:p14="http://schemas.microsoft.com/office/powerpoint/2010/main" val="66951785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4ABBF-F02C-4725-B4E7-6A0A878677AE}"/>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38329E1A-9AAB-47F9-B154-813ABF00DFA9}"/>
              </a:ext>
            </a:extLst>
          </p:cNvPr>
          <p:cNvSpPr>
            <a:spLocks noGrp="1"/>
          </p:cNvSpPr>
          <p:nvPr>
            <p:ph idx="1"/>
          </p:nvPr>
        </p:nvSpPr>
        <p:spPr>
          <a:xfrm>
            <a:off x="609600" y="1600202"/>
            <a:ext cx="11277600" cy="4343397"/>
          </a:xfrm>
        </p:spPr>
        <p:txBody>
          <a:bodyPr>
            <a:normAutofit fontScale="85000" lnSpcReduction="10000"/>
          </a:bodyPr>
          <a:lstStyle/>
          <a:p>
            <a:pPr marL="0" indent="0" algn="l">
              <a:buNone/>
            </a:pPr>
            <a:r>
              <a:rPr lang="en-US" sz="2600" dirty="0"/>
              <a:t>Antibiotic Stewardship:</a:t>
            </a:r>
          </a:p>
          <a:p>
            <a:pPr algn="l"/>
            <a:r>
              <a:rPr lang="en-US" sz="2600" b="0" i="0" u="none" strike="noStrike" baseline="0" dirty="0">
                <a:hlinkClick r:id="rId3"/>
              </a:rPr>
              <a:t>https://www.cdc.gov/getsmart/community/materials-references/print</a:t>
            </a:r>
            <a:r>
              <a:rPr lang="en-US" sz="2600" b="0" i="0" u="none" strike="noStrike" baseline="0" dirty="0">
                <a:hlinkClick r:id="rId4"/>
              </a:rPr>
              <a:t> materials/hcp/viral-rx-pad-color.pdf</a:t>
            </a:r>
            <a:r>
              <a:rPr lang="en-US" sz="2600" b="0" i="0" u="none" strike="noStrike" baseline="0" dirty="0"/>
              <a:t> </a:t>
            </a:r>
          </a:p>
          <a:p>
            <a:pPr algn="l"/>
            <a:r>
              <a:rPr lang="en-US" sz="2600" b="0" i="0" u="none" strike="noStrike" baseline="0" dirty="0">
                <a:hlinkClick r:id="rId5"/>
              </a:rPr>
              <a:t>https://www.cdc.gov/antibiotic-use/community/pdfs/aaw/CDCAU_RCx_Relief_for_Viral_Illness_sm_v8_508.pdf</a:t>
            </a:r>
            <a:r>
              <a:rPr lang="en-US" sz="2600" b="0" i="0" u="none" strike="noStrike" baseline="0" dirty="0"/>
              <a:t> </a:t>
            </a:r>
          </a:p>
          <a:p>
            <a:pPr marL="0" indent="0" algn="l">
              <a:buNone/>
            </a:pPr>
            <a:r>
              <a:rPr lang="en-US" sz="2600" dirty="0"/>
              <a:t>AHRQ Hand Hygiene Assessment Tool:</a:t>
            </a:r>
          </a:p>
          <a:p>
            <a:r>
              <a:rPr lang="en-US" sz="2600" u="sng" dirty="0">
                <a:solidFill>
                  <a:srgbClr val="0563C1"/>
                </a:solidFill>
                <a:effectLst/>
                <a:ea typeface="Calibri" panose="020F0502020204030204" pitchFamily="34" charset="0"/>
                <a:cs typeface="Times New Roman" panose="02020603050405020304" pitchFamily="18" charset="0"/>
                <a:hlinkClick r:id="rId6"/>
              </a:rPr>
              <a:t>https://www.ahrq.gov/nursing-home/materials/prevention/hand-hygiene-observational-audits.html</a:t>
            </a:r>
            <a:r>
              <a:rPr lang="en-US" sz="2600" dirty="0">
                <a:effectLst/>
                <a:ea typeface="Calibri" panose="020F0502020204030204" pitchFamily="34" charset="0"/>
                <a:cs typeface="Times New Roman" panose="02020603050405020304" pitchFamily="18" charset="0"/>
              </a:rPr>
              <a:t> </a:t>
            </a:r>
          </a:p>
          <a:p>
            <a:pPr marL="0" indent="0">
              <a:buNone/>
            </a:pPr>
            <a:r>
              <a:rPr lang="en-US" sz="2600" dirty="0">
                <a:ea typeface="Calibri" panose="020F0502020204030204" pitchFamily="34" charset="0"/>
                <a:cs typeface="Times New Roman" panose="02020603050405020304" pitchFamily="18" charset="0"/>
              </a:rPr>
              <a:t>Emergency Preparedness Resource Document</a:t>
            </a:r>
            <a:endParaRPr lang="en-US" sz="2600" dirty="0">
              <a:effectLst/>
              <a:ea typeface="Calibri" panose="020F0502020204030204" pitchFamily="34" charset="0"/>
              <a:cs typeface="Times New Roman" panose="02020603050405020304" pitchFamily="18" charset="0"/>
            </a:endParaRPr>
          </a:p>
          <a:p>
            <a:r>
              <a:rPr lang="en-US" sz="2600" dirty="0">
                <a:hlinkClick r:id="rId7"/>
              </a:rPr>
              <a:t>https://files.constantcontact.com/6d4c737e001/19cff006-d6f1-47a5-b60b-04fbae5bc4ab.pdf</a:t>
            </a:r>
            <a:r>
              <a:rPr lang="en-US" sz="2600" dirty="0"/>
              <a:t> </a:t>
            </a:r>
          </a:p>
          <a:p>
            <a:endParaRPr lang="en-US" dirty="0"/>
          </a:p>
        </p:txBody>
      </p:sp>
    </p:spTree>
    <p:extLst>
      <p:ext uri="{BB962C8B-B14F-4D97-AF65-F5344CB8AC3E}">
        <p14:creationId xmlns:p14="http://schemas.microsoft.com/office/powerpoint/2010/main" val="107805337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3346669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7CF8E-FBCE-4F35-569F-F71BBFF3BA20}"/>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038D1E0C-E1DC-BCAE-4B23-E361990F6CBD}"/>
              </a:ext>
            </a:extLst>
          </p:cNvPr>
          <p:cNvSpPr>
            <a:spLocks noGrp="1"/>
          </p:cNvSpPr>
          <p:nvPr>
            <p:ph idx="1"/>
          </p:nvPr>
        </p:nvSpPr>
        <p:spPr>
          <a:xfrm>
            <a:off x="609600" y="1295400"/>
            <a:ext cx="10972800" cy="4800600"/>
          </a:xfrm>
        </p:spPr>
        <p:txBody>
          <a:bodyPr>
            <a:normAutofit fontScale="77500" lnSpcReduction="20000"/>
          </a:bodyPr>
          <a:lstStyle/>
          <a:p>
            <a:r>
              <a:rPr lang="en-US" sz="2000" dirty="0"/>
              <a:t>Adkins, J. Data snapshot: group A streptococcus in Pennsylvania long-term facilities. Pa Patient Saf Advis [online] 2018 Mar. [online]. </a:t>
            </a:r>
            <a:r>
              <a:rPr lang="en-US" dirty="0">
                <a:hlinkClick r:id="rId2"/>
              </a:rPr>
              <a:t>http://patientsafety.pa.gov/ADVISORIES/Pages/201803_iGAS.aspx</a:t>
            </a:r>
            <a:r>
              <a:rPr lang="en-US" dirty="0"/>
              <a:t> </a:t>
            </a:r>
            <a:endParaRPr lang="en-US" sz="2000" dirty="0"/>
          </a:p>
          <a:p>
            <a:r>
              <a:rPr lang="en-US" sz="2000" dirty="0"/>
              <a:t>APIC (2014).Text of Infection Control and Epidemiology, 4th edition</a:t>
            </a:r>
          </a:p>
          <a:p>
            <a:r>
              <a:rPr lang="en-US" sz="2000" b="0" dirty="0">
                <a:effectLst/>
                <a:latin typeface="Lucida Sans" panose="020B0602030504020204" pitchFamily="34" charset="0"/>
                <a:ea typeface="Calibri" panose="020F0502020204030204" pitchFamily="34" charset="0"/>
                <a:cs typeface="Times New Roman" panose="02020603050405020304" pitchFamily="18" charset="0"/>
              </a:rPr>
              <a:t>Arnold FW, Antimicrobials and Resistance. In Boston K.M., et al, eds APIC Text. 2017. Available at </a:t>
            </a:r>
            <a:r>
              <a:rPr lang="en-US" sz="2000" b="0" dirty="0">
                <a:effectLst/>
                <a:latin typeface="Lucida Sans" panose="020B0602030504020204" pitchFamily="34" charset="0"/>
                <a:ea typeface="Calibri" panose="020F0502020204030204" pitchFamily="34" charset="0"/>
                <a:cs typeface="Times New Roman" panose="02020603050405020304" pitchFamily="18" charset="0"/>
                <a:hlinkClick r:id="rId3"/>
              </a:rPr>
              <a:t>https://text.apic.org/toc/microbiology-and-risk-factors-for-transmission/antimicrobials-and-resistance</a:t>
            </a:r>
            <a:r>
              <a:rPr lang="en-US" sz="2000" b="0" dirty="0">
                <a:effectLst/>
                <a:latin typeface="Lucida Sans" panose="020B0602030504020204" pitchFamily="34" charset="0"/>
                <a:ea typeface="Calibri" panose="020F0502020204030204" pitchFamily="34" charset="0"/>
                <a:cs typeface="Times New Roman" panose="02020603050405020304" pitchFamily="18" charset="0"/>
              </a:rPr>
              <a:t>  </a:t>
            </a:r>
          </a:p>
          <a:p>
            <a:pPr>
              <a:lnSpc>
                <a:spcPct val="107000"/>
              </a:lnSpc>
              <a:spcBef>
                <a:spcPts val="0"/>
              </a:spcBef>
              <a:spcAft>
                <a:spcPts val="600"/>
              </a:spcAft>
              <a:buFont typeface="Arial" panose="020B0604020202020204" pitchFamily="34" charset="0"/>
              <a:buChar char="•"/>
            </a:pPr>
            <a:r>
              <a:rPr lang="en-US" sz="2000" dirty="0"/>
              <a:t>Bradley, S. (2016). Norovirus Prevention: Tips from the Toolkit. </a:t>
            </a:r>
            <a:r>
              <a:rPr lang="en-US" sz="2000" i="1" dirty="0"/>
              <a:t>Pennsylvania Patient Safety Authority, </a:t>
            </a:r>
            <a:r>
              <a:rPr lang="en-US" sz="2000" dirty="0"/>
              <a:t>Jun;13(2):66-73</a:t>
            </a:r>
          </a:p>
          <a:p>
            <a:pPr>
              <a:lnSpc>
                <a:spcPct val="107000"/>
              </a:lnSpc>
              <a:spcBef>
                <a:spcPts val="0"/>
              </a:spcBef>
              <a:spcAft>
                <a:spcPts val="600"/>
              </a:spcAft>
              <a:buFont typeface="Arial" panose="020B0604020202020204" pitchFamily="34" charset="0"/>
              <a:buChar char="•"/>
            </a:pPr>
            <a:r>
              <a:rPr lang="en-US" sz="2000" dirty="0"/>
              <a:t>Bradley S. (2016). Scabies: Strategies for management and control. </a:t>
            </a:r>
            <a:r>
              <a:rPr lang="en-US" sz="2000" i="1" dirty="0"/>
              <a:t>Pennsylvania Patient Safety Advisory, 13</a:t>
            </a:r>
            <a:r>
              <a:rPr lang="en-US" sz="2000" dirty="0"/>
              <a:t>(2):66-73.</a:t>
            </a:r>
          </a:p>
          <a:p>
            <a:pPr>
              <a:lnSpc>
                <a:spcPct val="107000"/>
              </a:lnSpc>
              <a:spcBef>
                <a:spcPts val="0"/>
              </a:spcBef>
              <a:spcAft>
                <a:spcPts val="600"/>
              </a:spcAft>
              <a:buFont typeface="Arial" panose="020B0604020202020204" pitchFamily="34" charset="0"/>
              <a:buChar char="•"/>
            </a:pPr>
            <a:r>
              <a:rPr lang="en-US" sz="2000" dirty="0"/>
              <a:t>Burdsall D, Marx JF. Infection Prevention in Long‑Term Care. In: Infection Prevention Guide to Long-Term Care. 2nd ed. Arlington (VA): Association for Professionals in Infection Control and Epidemiology (APIC); 2019.</a:t>
            </a:r>
          </a:p>
          <a:p>
            <a:pPr>
              <a:lnSpc>
                <a:spcPct val="107000"/>
              </a:lnSpc>
              <a:spcBef>
                <a:spcPts val="0"/>
              </a:spcBef>
              <a:spcAft>
                <a:spcPts val="600"/>
              </a:spcAft>
              <a:buFont typeface="Arial" panose="020B0604020202020204" pitchFamily="34" charset="0"/>
              <a:buChar char="•"/>
            </a:pPr>
            <a:r>
              <a:rPr lang="en-US" sz="2000" dirty="0"/>
              <a:t>Centers for Disease Control and Prevention (CDC). Group A streptococcal disease. [online]. Available: </a:t>
            </a:r>
            <a:r>
              <a:rPr lang="en-US" sz="2000" dirty="0">
                <a:hlinkClick r:id="rId4"/>
              </a:rPr>
              <a:t>https://www.cdc.gov/groupastrep/index.html</a:t>
            </a:r>
            <a:r>
              <a:rPr lang="en-US" sz="2000" dirty="0"/>
              <a:t> </a:t>
            </a:r>
          </a:p>
          <a:p>
            <a:pPr>
              <a:lnSpc>
                <a:spcPct val="107000"/>
              </a:lnSpc>
              <a:spcBef>
                <a:spcPts val="0"/>
              </a:spcBef>
              <a:spcAft>
                <a:spcPts val="600"/>
              </a:spcAft>
              <a:buFont typeface="Arial" panose="020B0604020202020204" pitchFamily="34" charset="0"/>
              <a:buChar char="•"/>
            </a:pPr>
            <a:r>
              <a:rPr lang="en-US" sz="2000" b="0" dirty="0">
                <a:effectLst/>
                <a:latin typeface="Lucida Sans" panose="020B0602030504020204" pitchFamily="34" charset="0"/>
                <a:ea typeface="Calibri" panose="020F0502020204030204" pitchFamily="34" charset="0"/>
                <a:cs typeface="Times New Roman" panose="02020603050405020304" pitchFamily="18" charset="0"/>
              </a:rPr>
              <a:t>Centers for Disease Control and Prevention. (n.d.). How Antibiotic Resistance Moves Directly Germ to Germ. [online]. Accessed August 28, 2023. https://www.cdc.gov/drugresistance/pdf/threats-report/How-AR-Moves-508.pdf </a:t>
            </a:r>
          </a:p>
          <a:p>
            <a:pPr>
              <a:lnSpc>
                <a:spcPct val="107000"/>
              </a:lnSpc>
              <a:spcBef>
                <a:spcPts val="0"/>
              </a:spcBef>
              <a:spcAft>
                <a:spcPts val="600"/>
              </a:spcAft>
              <a:buFont typeface="Arial" panose="020B0604020202020204" pitchFamily="34" charset="0"/>
              <a:buChar char="•"/>
            </a:pPr>
            <a:endParaRPr lang="en-US" sz="2000" dirty="0">
              <a:solidFill>
                <a:srgbClr val="425563"/>
              </a:solidFill>
            </a:endParaRPr>
          </a:p>
          <a:p>
            <a:endParaRPr lang="en-US" dirty="0"/>
          </a:p>
        </p:txBody>
      </p:sp>
    </p:spTree>
    <p:extLst>
      <p:ext uri="{BB962C8B-B14F-4D97-AF65-F5344CB8AC3E}">
        <p14:creationId xmlns:p14="http://schemas.microsoft.com/office/powerpoint/2010/main" val="427018883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66D76-22C7-15E7-DB71-904176F2BB57}"/>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10328E9F-BBEC-CB60-5BAD-FC90164026D0}"/>
              </a:ext>
            </a:extLst>
          </p:cNvPr>
          <p:cNvSpPr>
            <a:spLocks noGrp="1"/>
          </p:cNvSpPr>
          <p:nvPr>
            <p:ph idx="1"/>
          </p:nvPr>
        </p:nvSpPr>
        <p:spPr>
          <a:xfrm>
            <a:off x="609600" y="1600202"/>
            <a:ext cx="10972800" cy="4648198"/>
          </a:xfrm>
        </p:spPr>
        <p:txBody>
          <a:bodyPr>
            <a:normAutofit fontScale="92500" lnSpcReduction="10000"/>
          </a:bodyPr>
          <a:lstStyle/>
          <a:p>
            <a:pPr>
              <a:lnSpc>
                <a:spcPct val="107000"/>
              </a:lnSpc>
              <a:spcBef>
                <a:spcPts val="0"/>
              </a:spcBef>
              <a:spcAft>
                <a:spcPts val="600"/>
              </a:spcAft>
              <a:buFont typeface="Arial" panose="020B0604020202020204" pitchFamily="34" charset="0"/>
              <a:buChar char="•"/>
            </a:pPr>
            <a:r>
              <a:rPr lang="en-US" sz="1700" dirty="0">
                <a:effectLst/>
              </a:rPr>
              <a:t>Centers for Disease Control and Prevention. (2022). </a:t>
            </a:r>
            <a:r>
              <a:rPr lang="en-US" sz="1700" i="1" dirty="0">
                <a:effectLst/>
              </a:rPr>
              <a:t>How Antibiotic Resistance Happens</a:t>
            </a:r>
            <a:r>
              <a:rPr lang="en-US" sz="1700" dirty="0">
                <a:effectLst/>
              </a:rPr>
              <a:t>. Centers for Disease Control and Prevention. [online]. Accessed August 1, 2023. </a:t>
            </a:r>
            <a:r>
              <a:rPr lang="en-US" sz="1700" dirty="0">
                <a:effectLst/>
                <a:hlinkClick r:id="rId2"/>
              </a:rPr>
              <a:t>https://www.cdc.gov/drugresistance/about/how-resistance-happens.html</a:t>
            </a:r>
            <a:r>
              <a:rPr lang="en-US" sz="1700" dirty="0">
                <a:effectLst/>
              </a:rPr>
              <a:t>   </a:t>
            </a:r>
            <a:endParaRPr lang="en-US" sz="1700" b="0" dirty="0">
              <a:effectLst/>
              <a:latin typeface="Lucida Sans" panose="020B0602030504020204" pitchFamily="34" charset="0"/>
              <a:ea typeface="Calibri" panose="020F0502020204030204" pitchFamily="34" charset="0"/>
              <a:cs typeface="Times New Roman" panose="02020603050405020304" pitchFamily="18" charset="0"/>
            </a:endParaRPr>
          </a:p>
          <a:p>
            <a:pPr>
              <a:lnSpc>
                <a:spcPct val="107000"/>
              </a:lnSpc>
              <a:spcBef>
                <a:spcPts val="0"/>
              </a:spcBef>
              <a:spcAft>
                <a:spcPts val="600"/>
              </a:spcAft>
              <a:buFont typeface="Arial" panose="020B0604020202020204" pitchFamily="34" charset="0"/>
              <a:buChar char="•"/>
            </a:pPr>
            <a:r>
              <a:rPr lang="en-US" sz="1700" dirty="0">
                <a:effectLst/>
              </a:rPr>
              <a:t>Centers for Disease Control and Prevention. (2021). </a:t>
            </a:r>
            <a:r>
              <a:rPr lang="en-US" sz="1700" i="1" dirty="0">
                <a:effectLst/>
              </a:rPr>
              <a:t>National Estimates for Antibiotic Resistance</a:t>
            </a:r>
            <a:r>
              <a:rPr lang="en-US" sz="1700" dirty="0">
                <a:effectLst/>
              </a:rPr>
              <a:t>. Centers for Disease Control and Prevention. [online] Accessed August 17, 2023. </a:t>
            </a:r>
            <a:r>
              <a:rPr lang="en-US" sz="1700" dirty="0">
                <a:effectLst/>
                <a:hlinkClick r:id="rId3"/>
              </a:rPr>
              <a:t>https://www.cdc.gov/drugresistance/national-estimates.html</a:t>
            </a:r>
            <a:endParaRPr lang="en-US" sz="1700" dirty="0">
              <a:effectLst/>
            </a:endParaRPr>
          </a:p>
          <a:p>
            <a:pPr>
              <a:lnSpc>
                <a:spcPct val="107000"/>
              </a:lnSpc>
              <a:spcBef>
                <a:spcPts val="0"/>
              </a:spcBef>
              <a:spcAft>
                <a:spcPts val="600"/>
              </a:spcAft>
              <a:buFont typeface="Arial" panose="020B0604020202020204" pitchFamily="34" charset="0"/>
              <a:buChar char="•"/>
            </a:pPr>
            <a:r>
              <a:rPr lang="en-US" sz="1700" dirty="0">
                <a:effectLst/>
              </a:rPr>
              <a:t> Centers for Disease Control and Prevention. (n.d.). </a:t>
            </a:r>
            <a:r>
              <a:rPr lang="en-US" sz="1700" i="1" dirty="0">
                <a:effectLst/>
              </a:rPr>
              <a:t>Select Germs Develop Antibiotic Resistance Over Time</a:t>
            </a:r>
            <a:r>
              <a:rPr lang="en-US" sz="1700" dirty="0">
                <a:effectLst/>
              </a:rPr>
              <a:t>. [online]. Accessed August 17, 2023. </a:t>
            </a:r>
            <a:r>
              <a:rPr lang="en-US" sz="1700" dirty="0">
                <a:effectLst/>
                <a:hlinkClick r:id="rId4"/>
              </a:rPr>
              <a:t>https://www.cdc.gov/drugresistance/pdf/threats-report/Select-Germs-Develop-Resistance-Over-Time.pdf</a:t>
            </a:r>
            <a:endParaRPr lang="en-US" sz="1700" dirty="0">
              <a:effectLst/>
            </a:endParaRPr>
          </a:p>
          <a:p>
            <a:r>
              <a:rPr lang="en-US" sz="1700" dirty="0">
                <a:effectLst/>
              </a:rPr>
              <a:t> </a:t>
            </a:r>
            <a:r>
              <a:rPr lang="en-US" sz="1700" dirty="0"/>
              <a:t>Centers for Disease Control and Prevention. (2019). </a:t>
            </a:r>
            <a:r>
              <a:rPr lang="en-US" sz="1700" i="1" dirty="0"/>
              <a:t>Antibiotic Resistance Threats in the United States, 2019</a:t>
            </a:r>
            <a:r>
              <a:rPr lang="en-US" sz="1700" dirty="0"/>
              <a:t>. [online]. Accessed August 17, 2023.  </a:t>
            </a:r>
            <a:r>
              <a:rPr lang="en-US" sz="1700" dirty="0">
                <a:hlinkClick r:id="rId5"/>
              </a:rPr>
              <a:t>https://www.cdc.gov/drugresistance/pdf/threats-report/2019-ar-threats-report-508.pdf</a:t>
            </a:r>
            <a:r>
              <a:rPr lang="en-US" sz="1700" dirty="0"/>
              <a:t> </a:t>
            </a:r>
          </a:p>
          <a:p>
            <a:r>
              <a:rPr lang="en-US" sz="1700" dirty="0"/>
              <a:t>Centers for Disease Control and Prevention (CDC). Scabies. Retrieved from </a:t>
            </a:r>
            <a:r>
              <a:rPr lang="en-US" sz="1700" dirty="0">
                <a:hlinkClick r:id="rId6"/>
              </a:rPr>
              <a:t>https://www.cdc.gov/parasites/scabies/</a:t>
            </a:r>
            <a:endParaRPr lang="en-US" sz="1700" dirty="0"/>
          </a:p>
          <a:p>
            <a:r>
              <a:rPr lang="en-US" sz="1700" dirty="0"/>
              <a:t>Centers for Disease Control and Prevention. (2023). </a:t>
            </a:r>
            <a:r>
              <a:rPr lang="en-US" sz="1700" i="1" dirty="0"/>
              <a:t>Influenza (flu). </a:t>
            </a:r>
            <a:r>
              <a:rPr lang="en-US" sz="1700" dirty="0"/>
              <a:t>[online]. Accessed August 23, 2023. </a:t>
            </a:r>
            <a:r>
              <a:rPr lang="en-US" sz="1700" dirty="0">
                <a:hlinkClick r:id="rId7"/>
              </a:rPr>
              <a:t>https://www.cdc.gov/flu/index.html</a:t>
            </a:r>
            <a:r>
              <a:rPr lang="en-US" sz="1700" dirty="0"/>
              <a:t>    </a:t>
            </a:r>
            <a:endParaRPr lang="en-US" sz="1700" dirty="0">
              <a:effectLst/>
            </a:endParaRPr>
          </a:p>
          <a:p>
            <a:pPr marL="0" indent="0">
              <a:lnSpc>
                <a:spcPct val="107000"/>
              </a:lnSpc>
              <a:spcBef>
                <a:spcPts val="0"/>
              </a:spcBef>
              <a:spcAft>
                <a:spcPts val="600"/>
              </a:spcAft>
              <a:buNone/>
            </a:pPr>
            <a:endParaRPr lang="en-US" dirty="0">
              <a:effectLst/>
            </a:endParaRPr>
          </a:p>
          <a:p>
            <a:pPr>
              <a:lnSpc>
                <a:spcPct val="107000"/>
              </a:lnSpc>
              <a:spcBef>
                <a:spcPts val="0"/>
              </a:spcBef>
              <a:spcAft>
                <a:spcPts val="600"/>
              </a:spcAft>
              <a:buFont typeface="+mj-lt"/>
              <a:buAutoNum type="arabicPeriod"/>
            </a:pPr>
            <a:endParaRPr lang="en-US" dirty="0">
              <a:effectLst/>
            </a:endParaRPr>
          </a:p>
          <a:p>
            <a:pPr>
              <a:lnSpc>
                <a:spcPct val="107000"/>
              </a:lnSpc>
              <a:spcBef>
                <a:spcPts val="0"/>
              </a:spcBef>
              <a:spcAft>
                <a:spcPts val="600"/>
              </a:spcAft>
              <a:buFont typeface="+mj-lt"/>
              <a:buAutoNum type="arabicPeriod"/>
            </a:pPr>
            <a:endParaRPr lang="en-US" dirty="0">
              <a:effectLst/>
            </a:endParaRPr>
          </a:p>
          <a:p>
            <a:pPr marL="342900" marR="0" lvl="0" indent="-342900">
              <a:lnSpc>
                <a:spcPct val="107000"/>
              </a:lnSpc>
              <a:spcBef>
                <a:spcPts val="0"/>
              </a:spcBef>
              <a:spcAft>
                <a:spcPts val="600"/>
              </a:spcAft>
              <a:buFont typeface="+mj-lt"/>
              <a:buAutoNum type="arabicPeriod"/>
            </a:pPr>
            <a:endParaRPr lang="en-US" sz="2000" b="0" dirty="0">
              <a:effectLst/>
              <a:latin typeface="Lucida Sans" panose="020B0602030504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600"/>
              </a:spcAft>
              <a:buFont typeface="+mj-lt"/>
              <a:buAutoNum type="arabicPeriod"/>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effectLst/>
            </a:endParaRPr>
          </a:p>
          <a:p>
            <a:endParaRPr lang="en-US" dirty="0"/>
          </a:p>
        </p:txBody>
      </p:sp>
    </p:spTree>
    <p:extLst>
      <p:ext uri="{BB962C8B-B14F-4D97-AF65-F5344CB8AC3E}">
        <p14:creationId xmlns:p14="http://schemas.microsoft.com/office/powerpoint/2010/main" val="2545915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775F8-95F2-4B89-D7E4-0B2046E7D78C}"/>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CC1ADECC-2D89-1618-FD5D-493FDDDA47F5}"/>
              </a:ext>
            </a:extLst>
          </p:cNvPr>
          <p:cNvSpPr>
            <a:spLocks noGrp="1"/>
          </p:cNvSpPr>
          <p:nvPr>
            <p:ph idx="1"/>
          </p:nvPr>
        </p:nvSpPr>
        <p:spPr>
          <a:xfrm>
            <a:off x="609600" y="1600202"/>
            <a:ext cx="10972800" cy="4571997"/>
          </a:xfrm>
        </p:spPr>
        <p:txBody>
          <a:bodyPr>
            <a:normAutofit/>
          </a:bodyPr>
          <a:lstStyle/>
          <a:p>
            <a:r>
              <a:rPr lang="en-US" sz="1600" dirty="0"/>
              <a:t>Centers for Disease Control and Prevention. (2023). </a:t>
            </a:r>
            <a:r>
              <a:rPr lang="en-US" sz="1600" i="1" dirty="0"/>
              <a:t>COVID–19. </a:t>
            </a:r>
            <a:r>
              <a:rPr lang="en-US" sz="1600" dirty="0"/>
              <a:t>[online]. Accessed August 24, 2023. </a:t>
            </a:r>
            <a:r>
              <a:rPr lang="en-US" sz="1600" dirty="0">
                <a:hlinkClick r:id="rId3"/>
              </a:rPr>
              <a:t>https://www.cdc.gov/coronavirus/2019-ncov/index.html</a:t>
            </a:r>
            <a:r>
              <a:rPr lang="en-US" sz="1600" dirty="0"/>
              <a:t> </a:t>
            </a:r>
          </a:p>
          <a:p>
            <a:r>
              <a:rPr lang="en-US" sz="1600" dirty="0"/>
              <a:t>Centers for Disease Control and Prevention. (2023). </a:t>
            </a:r>
            <a:r>
              <a:rPr lang="en-US" sz="1600" i="1" dirty="0"/>
              <a:t>Respiratory syncytial virus (RSV). </a:t>
            </a:r>
            <a:r>
              <a:rPr lang="en-US" sz="1600" dirty="0"/>
              <a:t>[online]. Accessed August 23, 2023. </a:t>
            </a:r>
            <a:r>
              <a:rPr lang="en-US" sz="1600" dirty="0">
                <a:hlinkClick r:id="rId4"/>
              </a:rPr>
              <a:t>https://www.cdc.gov/rsv/index.html</a:t>
            </a:r>
            <a:r>
              <a:rPr lang="en-US" sz="1600" dirty="0"/>
              <a:t>  </a:t>
            </a:r>
          </a:p>
          <a:p>
            <a:r>
              <a:rPr lang="en-US" sz="1600" dirty="0"/>
              <a:t>Centers for Disease Control and Prevention. 2007 Guideline for Isolation Precautions: Preventing Transmission of Infectious Agents in Healthcare Settings [online]. [Cited 2019 Aug 6]. Available from the Internet: </a:t>
            </a:r>
            <a:r>
              <a:rPr lang="en-US" sz="1600" dirty="0">
                <a:hlinkClick r:id="rId5"/>
              </a:rPr>
              <a:t>https://www.cdc.gov/hicpac/pdf/isolation/Isolation2007.pdf</a:t>
            </a:r>
            <a:r>
              <a:rPr lang="en-US" sz="1600" dirty="0"/>
              <a:t> </a:t>
            </a:r>
          </a:p>
          <a:p>
            <a:r>
              <a:rPr lang="en-US" sz="1600" dirty="0"/>
              <a:t>Centers for Disease Control and Prevention. Implementation of Personal Protective Equipment in Nursing Homes to Prevent Spread of Novel or Targeted Multidrug-resistant Organisms (MDROs). Updated July 2019. [online]. [Cited 2019 Aug 6]. Available from the Internet: </a:t>
            </a:r>
            <a:r>
              <a:rPr lang="en-US" sz="1600" dirty="0">
                <a:hlinkClick r:id="rId6"/>
              </a:rPr>
              <a:t>https://www.cdc.gov/hai/pdfs/containment/PPE-Nursing-Homes-H.pdf</a:t>
            </a:r>
            <a:r>
              <a:rPr lang="en-US" sz="1600" dirty="0"/>
              <a:t>  </a:t>
            </a:r>
          </a:p>
          <a:p>
            <a:r>
              <a:rPr lang="en-US" sz="1600" dirty="0"/>
              <a:t>Center for Medicare &amp; Medicaid Services (CMS). Requirements of Participation Final Rule for Nursing Homes. Leading Age Provider Summary, September 2016. [online]. https://https://www.leadingage.org/sites/default/files/LeadingAge_CMS_Nursing_Home_Final_Rule_LeadingAge_Provider_Summary.pdf</a:t>
            </a:r>
          </a:p>
          <a:p>
            <a:endParaRPr lang="en-US" sz="1600" dirty="0"/>
          </a:p>
          <a:p>
            <a:endParaRPr lang="en-US" sz="1600" dirty="0"/>
          </a:p>
        </p:txBody>
      </p:sp>
    </p:spTree>
    <p:extLst>
      <p:ext uri="{BB962C8B-B14F-4D97-AF65-F5344CB8AC3E}">
        <p14:creationId xmlns:p14="http://schemas.microsoft.com/office/powerpoint/2010/main" val="51063732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rrow: Pentagon 10">
            <a:extLst>
              <a:ext uri="{FF2B5EF4-FFF2-40B4-BE49-F238E27FC236}">
                <a16:creationId xmlns:a16="http://schemas.microsoft.com/office/drawing/2014/main" id="{5D77DA63-7E99-4F63-8B99-7B89E1F30201}"/>
              </a:ext>
            </a:extLst>
          </p:cNvPr>
          <p:cNvSpPr/>
          <p:nvPr/>
        </p:nvSpPr>
        <p:spPr>
          <a:xfrm>
            <a:off x="3507917" y="4916"/>
            <a:ext cx="5181600" cy="1295400"/>
          </a:xfrm>
          <a:prstGeom prst="homePlate">
            <a:avLst>
              <a:gd name="adj" fmla="val 0"/>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9B69CDE1-D952-4775-9BC5-D7F1106B983E}"/>
              </a:ext>
            </a:extLst>
          </p:cNvPr>
          <p:cNvSpPr txBox="1"/>
          <p:nvPr/>
        </p:nvSpPr>
        <p:spPr>
          <a:xfrm>
            <a:off x="3546017" y="190951"/>
            <a:ext cx="5105400" cy="923330"/>
          </a:xfrm>
          <a:prstGeom prst="rect">
            <a:avLst/>
          </a:prstGeom>
          <a:noFill/>
        </p:spPr>
        <p:txBody>
          <a:bodyPr wrap="square" rtlCol="0">
            <a:spAutoFit/>
          </a:bodyPr>
          <a:lstStyle/>
          <a:p>
            <a:pPr algn="ctr"/>
            <a:r>
              <a:rPr lang="en-US" sz="5400" b="1" dirty="0">
                <a:solidFill>
                  <a:schemeClr val="bg1"/>
                </a:solidFill>
                <a:latin typeface="Lucida Sans" panose="020B0602030504020204" pitchFamily="34" charset="0"/>
              </a:rPr>
              <a:t>Thank You!</a:t>
            </a:r>
          </a:p>
        </p:txBody>
      </p:sp>
      <p:sp>
        <p:nvSpPr>
          <p:cNvPr id="26" name="Title 1">
            <a:extLst>
              <a:ext uri="{FF2B5EF4-FFF2-40B4-BE49-F238E27FC236}">
                <a16:creationId xmlns:a16="http://schemas.microsoft.com/office/drawing/2014/main" id="{989778EB-A5D7-4C2B-AE5F-39CC7FAEC53B}"/>
              </a:ext>
            </a:extLst>
          </p:cNvPr>
          <p:cNvSpPr txBox="1">
            <a:spLocks/>
          </p:cNvSpPr>
          <p:nvPr/>
        </p:nvSpPr>
        <p:spPr bwMode="auto">
          <a:xfrm>
            <a:off x="2980777" y="4267549"/>
            <a:ext cx="1786211" cy="303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fontScale="97500"/>
          </a:bodyPr>
          <a:lstStyle>
            <a:lvl1pPr algn="ctr" rtl="0" eaLnBrk="1" fontAlgn="base" hangingPunct="1">
              <a:spcBef>
                <a:spcPct val="0"/>
              </a:spcBef>
              <a:spcAft>
                <a:spcPct val="0"/>
              </a:spcAft>
              <a:defRPr sz="4400" b="1" kern="1200">
                <a:solidFill>
                  <a:srgbClr val="425563"/>
                </a:solidFill>
                <a:latin typeface="Lucida Sans" panose="020B0602030504020204" pitchFamily="34" charset="0"/>
                <a:ea typeface="+mj-ea"/>
                <a:cs typeface="Arial" panose="020B0604020202020204" pitchFamily="34" charset="0"/>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a:lstStyle>
          <a:p>
            <a:r>
              <a:rPr lang="en-US" sz="1100" dirty="0"/>
              <a:t>@PAPatientSafety</a:t>
            </a:r>
          </a:p>
        </p:txBody>
      </p:sp>
      <p:sp>
        <p:nvSpPr>
          <p:cNvPr id="27" name="Title 1">
            <a:extLst>
              <a:ext uri="{FF2B5EF4-FFF2-40B4-BE49-F238E27FC236}">
                <a16:creationId xmlns:a16="http://schemas.microsoft.com/office/drawing/2014/main" id="{B0760FF6-FFF4-4651-8ECD-764C5AA16605}"/>
              </a:ext>
            </a:extLst>
          </p:cNvPr>
          <p:cNvSpPr txBox="1">
            <a:spLocks/>
          </p:cNvSpPr>
          <p:nvPr/>
        </p:nvSpPr>
        <p:spPr bwMode="auto">
          <a:xfrm>
            <a:off x="7292025" y="4267549"/>
            <a:ext cx="1677759"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fontScale="97500"/>
          </a:bodyPr>
          <a:lstStyle>
            <a:lvl1pPr algn="ctr" rtl="0" eaLnBrk="1" fontAlgn="base" hangingPunct="1">
              <a:spcBef>
                <a:spcPct val="0"/>
              </a:spcBef>
              <a:spcAft>
                <a:spcPct val="0"/>
              </a:spcAft>
              <a:defRPr sz="4400" b="1" kern="1200">
                <a:solidFill>
                  <a:srgbClr val="425563"/>
                </a:solidFill>
                <a:latin typeface="Lucida Sans" panose="020B0602030504020204" pitchFamily="34" charset="0"/>
                <a:ea typeface="+mj-ea"/>
                <a:cs typeface="Arial" panose="020B0604020202020204" pitchFamily="34" charset="0"/>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a:lstStyle>
          <a:p>
            <a:r>
              <a:rPr lang="en-US" sz="1100" dirty="0"/>
              <a:t>Pennsylvania Patient</a:t>
            </a:r>
          </a:p>
          <a:p>
            <a:r>
              <a:rPr lang="en-US" sz="1100" dirty="0"/>
              <a:t>Safety Authority</a:t>
            </a:r>
          </a:p>
        </p:txBody>
      </p:sp>
      <p:sp>
        <p:nvSpPr>
          <p:cNvPr id="28" name="Title 1">
            <a:extLst>
              <a:ext uri="{FF2B5EF4-FFF2-40B4-BE49-F238E27FC236}">
                <a16:creationId xmlns:a16="http://schemas.microsoft.com/office/drawing/2014/main" id="{82C093D4-D9A4-4A27-8824-EBC19B8AC048}"/>
              </a:ext>
            </a:extLst>
          </p:cNvPr>
          <p:cNvSpPr txBox="1">
            <a:spLocks/>
          </p:cNvSpPr>
          <p:nvPr/>
        </p:nvSpPr>
        <p:spPr bwMode="auto">
          <a:xfrm>
            <a:off x="8983067" y="4267549"/>
            <a:ext cx="2584851" cy="305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fontScale="97500"/>
          </a:bodyPr>
          <a:lstStyle>
            <a:lvl1pPr algn="ctr" rtl="0" eaLnBrk="1" fontAlgn="base" hangingPunct="1">
              <a:spcBef>
                <a:spcPct val="0"/>
              </a:spcBef>
              <a:spcAft>
                <a:spcPct val="0"/>
              </a:spcAft>
              <a:defRPr sz="4400" b="1" kern="1200">
                <a:solidFill>
                  <a:srgbClr val="425563"/>
                </a:solidFill>
                <a:latin typeface="Lucida Sans" panose="020B0602030504020204" pitchFamily="34" charset="0"/>
                <a:ea typeface="+mj-ea"/>
                <a:cs typeface="Arial" panose="020B0604020202020204" pitchFamily="34" charset="0"/>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a:lstStyle>
          <a:p>
            <a:r>
              <a:rPr lang="en-US" sz="1100" dirty="0"/>
              <a:t>@PatientSafetyAuthority</a:t>
            </a:r>
          </a:p>
        </p:txBody>
      </p:sp>
      <p:sp>
        <p:nvSpPr>
          <p:cNvPr id="3" name="Title 1">
            <a:extLst>
              <a:ext uri="{FF2B5EF4-FFF2-40B4-BE49-F238E27FC236}">
                <a16:creationId xmlns:a16="http://schemas.microsoft.com/office/drawing/2014/main" id="{5BFE1B0C-6072-8916-7681-A316CAAF71A5}"/>
              </a:ext>
            </a:extLst>
          </p:cNvPr>
          <p:cNvSpPr txBox="1">
            <a:spLocks/>
          </p:cNvSpPr>
          <p:nvPr/>
        </p:nvSpPr>
        <p:spPr bwMode="auto">
          <a:xfrm>
            <a:off x="838200" y="4267549"/>
            <a:ext cx="1945920" cy="456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fontScale="97500"/>
          </a:bodyPr>
          <a:lstStyle>
            <a:lvl1pPr algn="ctr" rtl="0" eaLnBrk="1" fontAlgn="base" hangingPunct="1">
              <a:spcBef>
                <a:spcPct val="0"/>
              </a:spcBef>
              <a:spcAft>
                <a:spcPct val="0"/>
              </a:spcAft>
              <a:defRPr sz="4400" b="1" kern="1200">
                <a:solidFill>
                  <a:srgbClr val="425563"/>
                </a:solidFill>
                <a:latin typeface="Lucida Sans" panose="020B0602030504020204" pitchFamily="34" charset="0"/>
                <a:ea typeface="+mj-ea"/>
                <a:cs typeface="Arial" panose="020B0604020202020204" pitchFamily="34" charset="0"/>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a:lstStyle>
          <a:p>
            <a:r>
              <a:rPr lang="en-US" sz="1100" dirty="0"/>
              <a:t>Pennsylvania Patient</a:t>
            </a:r>
          </a:p>
          <a:p>
            <a:r>
              <a:rPr lang="en-US" sz="1100" dirty="0"/>
              <a:t>Safety Authority</a:t>
            </a:r>
          </a:p>
        </p:txBody>
      </p:sp>
      <p:pic>
        <p:nvPicPr>
          <p:cNvPr id="6" name="Picture 5" descr="A white cross with a green background&#10;&#10;Description automatically generated with low confidence">
            <a:extLst>
              <a:ext uri="{FF2B5EF4-FFF2-40B4-BE49-F238E27FC236}">
                <a16:creationId xmlns:a16="http://schemas.microsoft.com/office/drawing/2014/main" id="{D830EB90-28F0-6DB7-1577-A99193FD01D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87260" y="2569478"/>
            <a:ext cx="1447800" cy="1447800"/>
          </a:xfrm>
          <a:prstGeom prst="rect">
            <a:avLst/>
          </a:prstGeom>
        </p:spPr>
      </p:pic>
      <p:pic>
        <p:nvPicPr>
          <p:cNvPr id="8" name="Picture 7" descr="Logo, icon&#10;&#10;Description automatically generated">
            <a:extLst>
              <a:ext uri="{FF2B5EF4-FFF2-40B4-BE49-F238E27FC236}">
                <a16:creationId xmlns:a16="http://schemas.microsoft.com/office/drawing/2014/main" id="{E29CBF2D-BFF6-3A87-9642-0AE2AAF8723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551592" y="2569478"/>
            <a:ext cx="1447800" cy="1447800"/>
          </a:xfrm>
          <a:prstGeom prst="rect">
            <a:avLst/>
          </a:prstGeom>
        </p:spPr>
      </p:pic>
      <p:pic>
        <p:nvPicPr>
          <p:cNvPr id="10" name="Picture 9" descr="Icon&#10;&#10;Description automatically generated">
            <a:extLst>
              <a:ext uri="{FF2B5EF4-FFF2-40B4-BE49-F238E27FC236}">
                <a16:creationId xmlns:a16="http://schemas.microsoft.com/office/drawing/2014/main" id="{319181C7-2C65-F5FA-2F7A-838BB5C3C11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72100" y="2569478"/>
            <a:ext cx="1447800" cy="1447800"/>
          </a:xfrm>
          <a:prstGeom prst="rect">
            <a:avLst/>
          </a:prstGeom>
        </p:spPr>
      </p:pic>
      <p:pic>
        <p:nvPicPr>
          <p:cNvPr id="14" name="Picture 13" descr="Logo&#10;&#10;Description automatically generated">
            <a:extLst>
              <a:ext uri="{FF2B5EF4-FFF2-40B4-BE49-F238E27FC236}">
                <a16:creationId xmlns:a16="http://schemas.microsoft.com/office/drawing/2014/main" id="{2BD5DAE5-BD1B-D66C-A86E-1EBF7448A76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149982" y="2569478"/>
            <a:ext cx="1447800" cy="1447800"/>
          </a:xfrm>
          <a:prstGeom prst="rect">
            <a:avLst/>
          </a:prstGeom>
        </p:spPr>
      </p:pic>
      <p:pic>
        <p:nvPicPr>
          <p:cNvPr id="16" name="Picture 15" descr="Icon&#10;&#10;Description automatically generated">
            <a:extLst>
              <a:ext uri="{FF2B5EF4-FFF2-40B4-BE49-F238E27FC236}">
                <a16:creationId xmlns:a16="http://schemas.microsoft.com/office/drawing/2014/main" id="{1E9522D9-B5FD-F8E8-445B-6C5229B40C2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407004" y="2569478"/>
            <a:ext cx="1447800" cy="1447800"/>
          </a:xfrm>
          <a:prstGeom prst="rect">
            <a:avLst/>
          </a:prstGeom>
        </p:spPr>
      </p:pic>
      <p:sp>
        <p:nvSpPr>
          <p:cNvPr id="17" name="Title 1">
            <a:extLst>
              <a:ext uri="{FF2B5EF4-FFF2-40B4-BE49-F238E27FC236}">
                <a16:creationId xmlns:a16="http://schemas.microsoft.com/office/drawing/2014/main" id="{0E20AB83-0732-860D-7633-F76C602ABD29}"/>
              </a:ext>
            </a:extLst>
          </p:cNvPr>
          <p:cNvSpPr txBox="1">
            <a:spLocks/>
          </p:cNvSpPr>
          <p:nvPr/>
        </p:nvSpPr>
        <p:spPr bwMode="auto">
          <a:xfrm>
            <a:off x="5123040" y="4267549"/>
            <a:ext cx="1945920" cy="456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fontScale="97500"/>
          </a:bodyPr>
          <a:lstStyle>
            <a:lvl1pPr algn="ctr" rtl="0" eaLnBrk="1" fontAlgn="base" hangingPunct="1">
              <a:spcBef>
                <a:spcPct val="0"/>
              </a:spcBef>
              <a:spcAft>
                <a:spcPct val="0"/>
              </a:spcAft>
              <a:defRPr sz="4400" b="1" kern="1200">
                <a:solidFill>
                  <a:srgbClr val="425563"/>
                </a:solidFill>
                <a:latin typeface="Lucida Sans" panose="020B0602030504020204" pitchFamily="34" charset="0"/>
                <a:ea typeface="+mj-ea"/>
                <a:cs typeface="Arial" panose="020B0604020202020204" pitchFamily="34" charset="0"/>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a:lstStyle>
          <a:p>
            <a:r>
              <a:rPr lang="en-US" sz="1100" dirty="0"/>
              <a:t>Pennsylvania Patient</a:t>
            </a:r>
          </a:p>
          <a:p>
            <a:r>
              <a:rPr lang="en-US" sz="1100" dirty="0"/>
              <a:t>Safety Authority</a:t>
            </a:r>
          </a:p>
        </p:txBody>
      </p:sp>
    </p:spTree>
    <p:extLst>
      <p:ext uri="{BB962C8B-B14F-4D97-AF65-F5344CB8AC3E}">
        <p14:creationId xmlns:p14="http://schemas.microsoft.com/office/powerpoint/2010/main" val="356420999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 application, chat or text message&#10;&#10;Description automatically generated">
            <a:extLst>
              <a:ext uri="{FF2B5EF4-FFF2-40B4-BE49-F238E27FC236}">
                <a16:creationId xmlns:a16="http://schemas.microsoft.com/office/drawing/2014/main" id="{A1DDAD36-0C12-E5A6-BBD6-5BAA65CB3F7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18889"/>
          <a:stretch/>
        </p:blipFill>
        <p:spPr>
          <a:xfrm>
            <a:off x="19979" y="0"/>
            <a:ext cx="12152042" cy="5562600"/>
          </a:xfrm>
          <a:prstGeom prst="rect">
            <a:avLst/>
          </a:prstGeom>
        </p:spPr>
      </p:pic>
      <p:sp>
        <p:nvSpPr>
          <p:cNvPr id="11" name="Arrow: Pentagon 10">
            <a:extLst>
              <a:ext uri="{FF2B5EF4-FFF2-40B4-BE49-F238E27FC236}">
                <a16:creationId xmlns:a16="http://schemas.microsoft.com/office/drawing/2014/main" id="{5D77DA63-7E99-4F63-8B99-7B89E1F30201}"/>
              </a:ext>
            </a:extLst>
          </p:cNvPr>
          <p:cNvSpPr/>
          <p:nvPr/>
        </p:nvSpPr>
        <p:spPr>
          <a:xfrm>
            <a:off x="3507917" y="4916"/>
            <a:ext cx="5181600" cy="1295400"/>
          </a:xfrm>
          <a:prstGeom prst="homePlate">
            <a:avLst>
              <a:gd name="adj" fmla="val 0"/>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9B69CDE1-D952-4775-9BC5-D7F1106B983E}"/>
              </a:ext>
            </a:extLst>
          </p:cNvPr>
          <p:cNvSpPr txBox="1"/>
          <p:nvPr/>
        </p:nvSpPr>
        <p:spPr>
          <a:xfrm>
            <a:off x="3546017" y="190951"/>
            <a:ext cx="5105400" cy="923330"/>
          </a:xfrm>
          <a:prstGeom prst="rect">
            <a:avLst/>
          </a:prstGeom>
          <a:noFill/>
        </p:spPr>
        <p:txBody>
          <a:bodyPr wrap="square" rtlCol="0">
            <a:spAutoFit/>
          </a:bodyPr>
          <a:lstStyle/>
          <a:p>
            <a:pPr algn="ctr"/>
            <a:r>
              <a:rPr lang="en-US" sz="5400" b="1" dirty="0">
                <a:solidFill>
                  <a:schemeClr val="bg1"/>
                </a:solidFill>
                <a:latin typeface="Lucida Sans" panose="020B0602030504020204" pitchFamily="34" charset="0"/>
              </a:rPr>
              <a:t>Contact Us</a:t>
            </a:r>
          </a:p>
        </p:txBody>
      </p:sp>
      <p:sp>
        <p:nvSpPr>
          <p:cNvPr id="3" name="Title 1">
            <a:extLst>
              <a:ext uri="{FF2B5EF4-FFF2-40B4-BE49-F238E27FC236}">
                <a16:creationId xmlns:a16="http://schemas.microsoft.com/office/drawing/2014/main" id="{5BFE1B0C-6072-8916-7681-A316CAAF71A5}"/>
              </a:ext>
            </a:extLst>
          </p:cNvPr>
          <p:cNvSpPr txBox="1">
            <a:spLocks/>
          </p:cNvSpPr>
          <p:nvPr/>
        </p:nvSpPr>
        <p:spPr bwMode="auto">
          <a:xfrm>
            <a:off x="6858000" y="2358597"/>
            <a:ext cx="4800600" cy="2792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lgn="ctr" rtl="0" eaLnBrk="1" fontAlgn="base" hangingPunct="1">
              <a:spcBef>
                <a:spcPct val="0"/>
              </a:spcBef>
              <a:spcAft>
                <a:spcPct val="0"/>
              </a:spcAft>
              <a:defRPr sz="4400" b="1" kern="1200">
                <a:solidFill>
                  <a:srgbClr val="425563"/>
                </a:solidFill>
                <a:latin typeface="Lucida Sans" panose="020B0602030504020204" pitchFamily="34" charset="0"/>
                <a:ea typeface="+mj-ea"/>
                <a:cs typeface="Arial" panose="020B0604020202020204" pitchFamily="34" charset="0"/>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a:lstStyle>
          <a:p>
            <a:pPr marL="0" marR="0" lvl="0" indent="0" algn="l" defTabSz="914400" rtl="0" eaLnBrk="0" fontAlgn="base" latinLnBrk="0" hangingPunct="0">
              <a:lnSpc>
                <a:spcPct val="150000"/>
              </a:lnSpc>
              <a:spcBef>
                <a:spcPct val="0"/>
              </a:spcBef>
              <a:spcAft>
                <a:spcPct val="0"/>
              </a:spcAft>
              <a:buClrTx/>
              <a:buSzTx/>
              <a:buFontTx/>
              <a:buNone/>
              <a:tabLst/>
              <a:defRPr/>
            </a:pPr>
            <a:r>
              <a:rPr kumimoji="0" lang="en-US" sz="2400" b="0" i="0" u="none" strike="noStrike" kern="1200" cap="none" spc="0" normalizeH="0" baseline="0" noProof="0" dirty="0">
                <a:ln>
                  <a:noFill/>
                </a:ln>
                <a:solidFill>
                  <a:schemeClr val="accent1"/>
                </a:solidFill>
                <a:effectLst/>
                <a:uLnTx/>
                <a:uFillTx/>
                <a:ea typeface="+mn-ea"/>
                <a:cs typeface="+mn-cs"/>
              </a:rPr>
              <a:t>(717) 346-0469</a:t>
            </a:r>
          </a:p>
          <a:p>
            <a:pPr marL="0" marR="0" lvl="0" indent="0" algn="l" defTabSz="914400" rtl="0" eaLnBrk="0" fontAlgn="base" latinLnBrk="0" hangingPunct="0">
              <a:lnSpc>
                <a:spcPct val="15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chemeClr val="accent1"/>
              </a:solidFill>
              <a:effectLst/>
              <a:uLnTx/>
              <a:uFillTx/>
              <a:ea typeface="+mn-ea"/>
              <a:cs typeface="+mn-cs"/>
            </a:endParaRPr>
          </a:p>
          <a:p>
            <a:pPr marL="0" marR="0" lvl="0" indent="0" algn="l" defTabSz="914400" rtl="0" eaLnBrk="0" fontAlgn="base" latinLnBrk="0" hangingPunct="0">
              <a:lnSpc>
                <a:spcPct val="150000"/>
              </a:lnSpc>
              <a:spcBef>
                <a:spcPct val="0"/>
              </a:spcBef>
              <a:spcAft>
                <a:spcPct val="0"/>
              </a:spcAft>
              <a:buClrTx/>
              <a:buSzTx/>
              <a:buFontTx/>
              <a:buNone/>
              <a:tabLst/>
              <a:defRPr/>
            </a:pPr>
            <a:r>
              <a:rPr kumimoji="0" lang="en-US" sz="2400" b="0" i="0" u="none" strike="noStrike" kern="1200" cap="none" spc="0" normalizeH="0" baseline="0" noProof="0" dirty="0">
                <a:ln>
                  <a:noFill/>
                </a:ln>
                <a:solidFill>
                  <a:schemeClr val="accent1"/>
                </a:solidFill>
                <a:effectLst/>
                <a:uLnTx/>
                <a:uFillTx/>
                <a:ea typeface="+mn-ea"/>
                <a:cs typeface="+mn-cs"/>
                <a:hlinkClick r:id="rId3"/>
              </a:rPr>
              <a:t>patientsafetyauthority@pa.gov</a:t>
            </a:r>
            <a:endParaRPr kumimoji="0" lang="en-US" sz="2400" b="0" i="0" u="none" strike="noStrike" kern="1200" cap="none" spc="0" normalizeH="0" baseline="0" noProof="0" dirty="0">
              <a:ln>
                <a:noFill/>
              </a:ln>
              <a:solidFill>
                <a:schemeClr val="accent1"/>
              </a:solidFill>
              <a:effectLst/>
              <a:uLnTx/>
              <a:uFillTx/>
              <a:ea typeface="+mn-ea"/>
              <a:cs typeface="+mn-cs"/>
            </a:endParaRPr>
          </a:p>
          <a:p>
            <a:pPr marL="0" marR="0" lvl="0" indent="0" algn="l" defTabSz="914400" rtl="0" eaLnBrk="0" fontAlgn="base" latinLnBrk="0" hangingPunct="0">
              <a:lnSpc>
                <a:spcPct val="150000"/>
              </a:lnSpc>
              <a:spcBef>
                <a:spcPct val="0"/>
              </a:spcBef>
              <a:spcAft>
                <a:spcPct val="0"/>
              </a:spcAft>
              <a:buClrTx/>
              <a:buSzTx/>
              <a:buFontTx/>
              <a:buNone/>
              <a:tabLst/>
              <a:defRPr/>
            </a:pPr>
            <a:r>
              <a:rPr kumimoji="0" lang="en-US" sz="2400" b="0" i="0" u="none" strike="noStrike" kern="1200" cap="none" spc="0" normalizeH="0" baseline="0" noProof="0" dirty="0">
                <a:ln>
                  <a:noFill/>
                </a:ln>
                <a:solidFill>
                  <a:schemeClr val="accent1"/>
                </a:solidFill>
                <a:effectLst/>
                <a:uLnTx/>
                <a:uFillTx/>
                <a:ea typeface="+mn-ea"/>
                <a:cs typeface="+mn-cs"/>
              </a:rPr>
              <a:t> </a:t>
            </a:r>
          </a:p>
          <a:p>
            <a:pPr marL="0" marR="0" lvl="0" indent="0" algn="l" defTabSz="914400" rtl="0" eaLnBrk="0" fontAlgn="base" latinLnBrk="0" hangingPunct="0">
              <a:lnSpc>
                <a:spcPct val="150000"/>
              </a:lnSpc>
              <a:spcBef>
                <a:spcPct val="0"/>
              </a:spcBef>
              <a:spcAft>
                <a:spcPct val="0"/>
              </a:spcAft>
              <a:buClrTx/>
              <a:buSzTx/>
              <a:buFontTx/>
              <a:buNone/>
              <a:tabLst/>
              <a:defRPr/>
            </a:pPr>
            <a:r>
              <a:rPr kumimoji="0" lang="en-US" sz="2400" b="0" i="0" u="none" strike="noStrike" kern="1200" cap="none" spc="0" normalizeH="0" baseline="0" noProof="0" dirty="0">
                <a:ln>
                  <a:noFill/>
                </a:ln>
                <a:solidFill>
                  <a:schemeClr val="accent1"/>
                </a:solidFill>
                <a:effectLst/>
                <a:uLnTx/>
                <a:uFillTx/>
                <a:ea typeface="+mn-ea"/>
                <a:cs typeface="+mn-cs"/>
                <a:hlinkClick r:id="rId4"/>
              </a:rPr>
              <a:t>patientsafety.pa.gov</a:t>
            </a:r>
            <a:endParaRPr kumimoji="0" lang="en-US" sz="2400" b="0" i="0" u="none" strike="noStrike" kern="1200" cap="none" spc="0" normalizeH="0" baseline="0" noProof="0" dirty="0">
              <a:ln>
                <a:noFill/>
              </a:ln>
              <a:solidFill>
                <a:schemeClr val="accent1"/>
              </a:solidFill>
              <a:effectLst/>
              <a:uLnTx/>
              <a:uFillTx/>
              <a:ea typeface="+mn-ea"/>
              <a:cs typeface="+mn-cs"/>
            </a:endParaRPr>
          </a:p>
        </p:txBody>
      </p:sp>
      <p:sp>
        <p:nvSpPr>
          <p:cNvPr id="2" name="Title 1">
            <a:extLst>
              <a:ext uri="{FF2B5EF4-FFF2-40B4-BE49-F238E27FC236}">
                <a16:creationId xmlns:a16="http://schemas.microsoft.com/office/drawing/2014/main" id="{7053ED2F-C90F-6F61-4686-F25F8FE854A8}"/>
              </a:ext>
            </a:extLst>
          </p:cNvPr>
          <p:cNvSpPr txBox="1">
            <a:spLocks/>
          </p:cNvSpPr>
          <p:nvPr/>
        </p:nvSpPr>
        <p:spPr bwMode="auto">
          <a:xfrm>
            <a:off x="685800" y="3868433"/>
            <a:ext cx="4419601" cy="256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lgn="ctr" rtl="0" eaLnBrk="1" fontAlgn="base" hangingPunct="1">
              <a:spcBef>
                <a:spcPct val="0"/>
              </a:spcBef>
              <a:spcAft>
                <a:spcPct val="0"/>
              </a:spcAft>
              <a:defRPr sz="4400" b="1" kern="1200">
                <a:solidFill>
                  <a:srgbClr val="425563"/>
                </a:solidFill>
                <a:latin typeface="Lucida Sans" panose="020B0602030504020204" pitchFamily="34" charset="0"/>
                <a:ea typeface="+mj-ea"/>
                <a:cs typeface="Arial" panose="020B0604020202020204" pitchFamily="34" charset="0"/>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a:lstStyle>
          <a:p>
            <a:pPr marR="0" algn="ctr" rtl="0"/>
            <a:r>
              <a:rPr lang="en-US" sz="4000" b="0" i="0" u="none" strike="noStrike" baseline="30000" dirty="0">
                <a:solidFill>
                  <a:schemeClr val="accent1"/>
                </a:solidFill>
                <a:latin typeface="Lucida Sans" panose="020B0602030504020204" pitchFamily="34" charset="0"/>
              </a:rPr>
              <a:t>Patient Safety Authority</a:t>
            </a:r>
          </a:p>
          <a:p>
            <a:pPr marR="0" algn="ctr" rtl="0"/>
            <a:r>
              <a:rPr lang="en-US" sz="4000" b="0" i="0" u="none" strike="noStrike" baseline="30000" dirty="0">
                <a:solidFill>
                  <a:schemeClr val="accent1"/>
                </a:solidFill>
                <a:latin typeface="Lucida Sans" panose="020B0602030504020204" pitchFamily="34" charset="0"/>
              </a:rPr>
              <a:t>333 Market Street</a:t>
            </a:r>
          </a:p>
          <a:p>
            <a:pPr marR="0" algn="ctr" rtl="0"/>
            <a:r>
              <a:rPr lang="en-US" sz="4000" b="0" i="0" u="none" strike="noStrike" baseline="30000" dirty="0">
                <a:solidFill>
                  <a:schemeClr val="accent1"/>
                </a:solidFill>
                <a:latin typeface="Lucida Sans" panose="020B0602030504020204" pitchFamily="34" charset="0"/>
              </a:rPr>
              <a:t>Lobby Level</a:t>
            </a:r>
            <a:br>
              <a:rPr lang="en-US" sz="4000" b="0" i="0" u="none" strike="noStrike" baseline="30000" dirty="0">
                <a:solidFill>
                  <a:schemeClr val="accent1"/>
                </a:solidFill>
                <a:latin typeface="Lucida Sans" panose="020B0602030504020204" pitchFamily="34" charset="0"/>
              </a:rPr>
            </a:br>
            <a:r>
              <a:rPr lang="en-US" sz="4000" b="0" i="0" u="none" strike="noStrike" baseline="30000" dirty="0">
                <a:solidFill>
                  <a:schemeClr val="accent1"/>
                </a:solidFill>
                <a:latin typeface="Lucida Sans" panose="020B0602030504020204" pitchFamily="34" charset="0"/>
              </a:rPr>
              <a:t>Harrisburg, PA 17101</a:t>
            </a:r>
            <a:br>
              <a:rPr lang="en-US" sz="4000" b="0" i="0" u="none" strike="noStrike" baseline="30000" dirty="0">
                <a:solidFill>
                  <a:schemeClr val="accent1"/>
                </a:solidFill>
                <a:latin typeface="Lucida Sans" panose="020B0602030504020204" pitchFamily="34" charset="0"/>
              </a:rPr>
            </a:br>
            <a:endParaRPr kumimoji="0" lang="en-US" sz="5400" b="0" i="0" u="none" strike="noStrike" kern="1200" cap="none" spc="0" normalizeH="0" baseline="0" noProof="0" dirty="0">
              <a:ln>
                <a:noFill/>
              </a:ln>
              <a:solidFill>
                <a:schemeClr val="accent1"/>
              </a:solidFill>
              <a:effectLst/>
              <a:uLnTx/>
              <a:uFillTx/>
              <a:ea typeface="+mn-ea"/>
              <a:cs typeface="+mn-cs"/>
            </a:endParaRPr>
          </a:p>
        </p:txBody>
      </p:sp>
    </p:spTree>
    <p:extLst>
      <p:ext uri="{BB962C8B-B14F-4D97-AF65-F5344CB8AC3E}">
        <p14:creationId xmlns:p14="http://schemas.microsoft.com/office/powerpoint/2010/main" val="28681293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EE248-9494-B84B-F7E1-96E052169357}"/>
              </a:ext>
            </a:extLst>
          </p:cNvPr>
          <p:cNvSpPr>
            <a:spLocks noGrp="1"/>
          </p:cNvSpPr>
          <p:nvPr>
            <p:ph type="title"/>
          </p:nvPr>
        </p:nvSpPr>
        <p:spPr/>
        <p:txBody>
          <a:bodyPr/>
          <a:lstStyle/>
          <a:p>
            <a:r>
              <a:rPr lang="en-US" dirty="0"/>
              <a:t>Development of Antimicrobial Resistance</a:t>
            </a:r>
          </a:p>
        </p:txBody>
      </p:sp>
      <p:sp>
        <p:nvSpPr>
          <p:cNvPr id="3" name="Content Placeholder 2">
            <a:extLst>
              <a:ext uri="{FF2B5EF4-FFF2-40B4-BE49-F238E27FC236}">
                <a16:creationId xmlns:a16="http://schemas.microsoft.com/office/drawing/2014/main" id="{C90E92CF-882C-8F74-6F1D-DF257075B645}"/>
              </a:ext>
            </a:extLst>
          </p:cNvPr>
          <p:cNvSpPr>
            <a:spLocks noGrp="1"/>
          </p:cNvSpPr>
          <p:nvPr>
            <p:ph idx="1"/>
          </p:nvPr>
        </p:nvSpPr>
        <p:spPr>
          <a:xfrm>
            <a:off x="609600" y="2514599"/>
            <a:ext cx="5410200" cy="2958465"/>
          </a:xfrm>
        </p:spPr>
        <p:txBody>
          <a:bodyPr>
            <a:normAutofit/>
          </a:bodyPr>
          <a:lstStyle/>
          <a:p>
            <a:r>
              <a:rPr lang="en-US" sz="2800" dirty="0"/>
              <a:t>Point mutations in existing genes</a:t>
            </a:r>
          </a:p>
          <a:p>
            <a:r>
              <a:rPr lang="en-US" sz="2800" dirty="0"/>
              <a:t>Acquisition of new genes</a:t>
            </a:r>
          </a:p>
        </p:txBody>
      </p:sp>
      <p:sp>
        <p:nvSpPr>
          <p:cNvPr id="4" name="TextBox 3">
            <a:extLst>
              <a:ext uri="{FF2B5EF4-FFF2-40B4-BE49-F238E27FC236}">
                <a16:creationId xmlns:a16="http://schemas.microsoft.com/office/drawing/2014/main" id="{07AE0602-52C3-6DC7-BFF4-C32E43AD583F}"/>
              </a:ext>
            </a:extLst>
          </p:cNvPr>
          <p:cNvSpPr txBox="1"/>
          <p:nvPr/>
        </p:nvSpPr>
        <p:spPr>
          <a:xfrm>
            <a:off x="457200" y="6016752"/>
            <a:ext cx="4114800" cy="246221"/>
          </a:xfrm>
          <a:prstGeom prst="rect">
            <a:avLst/>
          </a:prstGeom>
          <a:noFill/>
        </p:spPr>
        <p:txBody>
          <a:bodyPr wrap="square" rtlCol="0">
            <a:spAutoFit/>
          </a:bodyPr>
          <a:lstStyle/>
          <a:p>
            <a:r>
              <a:rPr lang="en-US" sz="1000" b="0" dirty="0">
                <a:effectLst/>
                <a:latin typeface="Lucida Sans" panose="020B0602030504020204" pitchFamily="34" charset="0"/>
                <a:ea typeface="Calibri" panose="020F0502020204030204" pitchFamily="34" charset="0"/>
                <a:cs typeface="Times New Roman" panose="02020603050405020304" pitchFamily="18" charset="0"/>
              </a:rPr>
              <a:t>Arnold FW: APIC Text</a:t>
            </a:r>
            <a:endParaRPr lang="en-US" sz="1000" dirty="0"/>
          </a:p>
        </p:txBody>
      </p:sp>
      <p:pic>
        <p:nvPicPr>
          <p:cNvPr id="8" name="Picture 7">
            <a:extLst>
              <a:ext uri="{FF2B5EF4-FFF2-40B4-BE49-F238E27FC236}">
                <a16:creationId xmlns:a16="http://schemas.microsoft.com/office/drawing/2014/main" id="{44F4A502-22AB-8527-ACD9-4BB507D97D5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30701" y="1417638"/>
            <a:ext cx="4846320" cy="4306275"/>
          </a:xfrm>
          <a:prstGeom prst="rect">
            <a:avLst/>
          </a:prstGeom>
        </p:spPr>
      </p:pic>
    </p:spTree>
    <p:extLst>
      <p:ext uri="{BB962C8B-B14F-4D97-AF65-F5344CB8AC3E}">
        <p14:creationId xmlns:p14="http://schemas.microsoft.com/office/powerpoint/2010/main" val="1589252030"/>
      </p:ext>
    </p:extLst>
  </p:cSld>
  <p:clrMapOvr>
    <a:masterClrMapping/>
  </p:clrMapOvr>
</p:sld>
</file>

<file path=ppt/theme/theme1.xml><?xml version="1.0" encoding="utf-8"?>
<a:theme xmlns:a="http://schemas.openxmlformats.org/drawingml/2006/main" name="PSA Theme">
  <a:themeElements>
    <a:clrScheme name="PSA Color Palette">
      <a:dk1>
        <a:srgbClr val="111216"/>
      </a:dk1>
      <a:lt1>
        <a:srgbClr val="FFFFFF"/>
      </a:lt1>
      <a:dk2>
        <a:srgbClr val="425563"/>
      </a:dk2>
      <a:lt2>
        <a:srgbClr val="D340C5"/>
      </a:lt2>
      <a:accent1>
        <a:srgbClr val="1EB79A"/>
      </a:accent1>
      <a:accent2>
        <a:srgbClr val="2B55FF"/>
      </a:accent2>
      <a:accent3>
        <a:srgbClr val="FEB02A"/>
      </a:accent3>
      <a:accent4>
        <a:srgbClr val="FF5001"/>
      </a:accent4>
      <a:accent5>
        <a:srgbClr val="4935C2"/>
      </a:accent5>
      <a:accent6>
        <a:srgbClr val="FED42A"/>
      </a:accent6>
      <a:hlink>
        <a:srgbClr val="1EB79A"/>
      </a:hlink>
      <a:folHlink>
        <a:srgbClr val="1EB79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3F571B5B-7514-4710-9C76-076E2A2BF140}" vid="{CEC4F2C6-C818-4293-9941-97E56CD32BFC}"/>
    </a:ext>
  </a:extLst>
</a:theme>
</file>

<file path=ppt/theme/theme2.xml><?xml version="1.0" encoding="utf-8"?>
<a:theme xmlns:a="http://schemas.openxmlformats.org/drawingml/2006/main" name="Theme1">
  <a:themeElements>
    <a:clrScheme name="Custom 4">
      <a:dk1>
        <a:srgbClr val="425563"/>
      </a:dk1>
      <a:lt1>
        <a:srgbClr val="FFFFFF"/>
      </a:lt1>
      <a:dk2>
        <a:srgbClr val="425563"/>
      </a:dk2>
      <a:lt2>
        <a:srgbClr val="FFFFFF"/>
      </a:lt2>
      <a:accent1>
        <a:srgbClr val="1EB79A"/>
      </a:accent1>
      <a:accent2>
        <a:srgbClr val="425563"/>
      </a:accent2>
      <a:accent3>
        <a:srgbClr val="2D66BB"/>
      </a:accent3>
      <a:accent4>
        <a:srgbClr val="FFC42A"/>
      </a:accent4>
      <a:accent5>
        <a:srgbClr val="FF7E2A"/>
      </a:accent5>
      <a:accent6>
        <a:srgbClr val="F52844"/>
      </a:accent6>
      <a:hlink>
        <a:srgbClr val="2D66BB"/>
      </a:hlink>
      <a:folHlink>
        <a:srgbClr val="55286F"/>
      </a:folHlink>
    </a:clrScheme>
    <a:fontScheme name="Custom 1">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2CE0F8BC-E177-4BE6-A6D4-C1FCCAAE6D36}" vid="{E7E0D433-5E36-4306-B63D-890541972733}"/>
    </a:ext>
  </a:extLst>
</a:theme>
</file>

<file path=ppt/theme/theme3.xml><?xml version="1.0" encoding="utf-8"?>
<a:theme xmlns:a="http://schemas.openxmlformats.org/drawingml/2006/main" name="1_Theme1">
  <a:themeElements>
    <a:clrScheme name="Custom 4">
      <a:dk1>
        <a:srgbClr val="425563"/>
      </a:dk1>
      <a:lt1>
        <a:srgbClr val="FFFFFF"/>
      </a:lt1>
      <a:dk2>
        <a:srgbClr val="425563"/>
      </a:dk2>
      <a:lt2>
        <a:srgbClr val="FFFFFF"/>
      </a:lt2>
      <a:accent1>
        <a:srgbClr val="1EB79A"/>
      </a:accent1>
      <a:accent2>
        <a:srgbClr val="425563"/>
      </a:accent2>
      <a:accent3>
        <a:srgbClr val="2D66BB"/>
      </a:accent3>
      <a:accent4>
        <a:srgbClr val="FFC42A"/>
      </a:accent4>
      <a:accent5>
        <a:srgbClr val="FF7E2A"/>
      </a:accent5>
      <a:accent6>
        <a:srgbClr val="F52844"/>
      </a:accent6>
      <a:hlink>
        <a:srgbClr val="2D66BB"/>
      </a:hlink>
      <a:folHlink>
        <a:srgbClr val="55286F"/>
      </a:folHlink>
    </a:clrScheme>
    <a:fontScheme name="Custom 1">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2CE0F8BC-E177-4BE6-A6D4-C1FCCAAE6D36}" vid="{E7E0D433-5E36-4306-B63D-890541972733}"/>
    </a:ext>
  </a:extLst>
</a:theme>
</file>

<file path=ppt/theme/theme4.xml><?xml version="1.0" encoding="utf-8"?>
<a:theme xmlns:a="http://schemas.openxmlformats.org/drawingml/2006/main" name="2_PSA Theme">
  <a:themeElements>
    <a:clrScheme name="PSA Color Palette">
      <a:dk1>
        <a:srgbClr val="111216"/>
      </a:dk1>
      <a:lt1>
        <a:srgbClr val="FFFFFF"/>
      </a:lt1>
      <a:dk2>
        <a:srgbClr val="425563"/>
      </a:dk2>
      <a:lt2>
        <a:srgbClr val="D340C5"/>
      </a:lt2>
      <a:accent1>
        <a:srgbClr val="1EB79A"/>
      </a:accent1>
      <a:accent2>
        <a:srgbClr val="2B55FF"/>
      </a:accent2>
      <a:accent3>
        <a:srgbClr val="FEB02A"/>
      </a:accent3>
      <a:accent4>
        <a:srgbClr val="FF5001"/>
      </a:accent4>
      <a:accent5>
        <a:srgbClr val="4935C2"/>
      </a:accent5>
      <a:accent6>
        <a:srgbClr val="FED42A"/>
      </a:accent6>
      <a:hlink>
        <a:srgbClr val="1EB79A"/>
      </a:hlink>
      <a:folHlink>
        <a:srgbClr val="1EB79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3F571B5B-7514-4710-9C76-076E2A2BF140}" vid="{CEC4F2C6-C818-4293-9941-97E56CD32BFC}"/>
    </a:ext>
  </a:extLst>
</a:theme>
</file>

<file path=ppt/theme/theme5.xml><?xml version="1.0" encoding="utf-8"?>
<a:theme xmlns:a="http://schemas.openxmlformats.org/drawingml/2006/main" name="1_PSA Theme">
  <a:themeElements>
    <a:clrScheme name="PSA Color Palette">
      <a:dk1>
        <a:srgbClr val="111216"/>
      </a:dk1>
      <a:lt1>
        <a:srgbClr val="FFFFFF"/>
      </a:lt1>
      <a:dk2>
        <a:srgbClr val="425563"/>
      </a:dk2>
      <a:lt2>
        <a:srgbClr val="D340C5"/>
      </a:lt2>
      <a:accent1>
        <a:srgbClr val="1EB79A"/>
      </a:accent1>
      <a:accent2>
        <a:srgbClr val="2B55FF"/>
      </a:accent2>
      <a:accent3>
        <a:srgbClr val="FEB02A"/>
      </a:accent3>
      <a:accent4>
        <a:srgbClr val="FF5001"/>
      </a:accent4>
      <a:accent5>
        <a:srgbClr val="4935C2"/>
      </a:accent5>
      <a:accent6>
        <a:srgbClr val="FED42A"/>
      </a:accent6>
      <a:hlink>
        <a:srgbClr val="1EB79A"/>
      </a:hlink>
      <a:folHlink>
        <a:srgbClr val="1EB79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3F571B5B-7514-4710-9C76-076E2A2BF140}" vid="{CEC4F2C6-C818-4293-9941-97E56CD32BFC}"/>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LongProperties xmlns="http://schemas.microsoft.com/office/2006/metadata/longProperties"/>
</file>

<file path=customXml/item2.xml><?xml version="1.0" encoding="utf-8"?>
<ct:contentTypeSchema xmlns:ct="http://schemas.microsoft.com/office/2006/metadata/contentType" xmlns:ma="http://schemas.microsoft.com/office/2006/metadata/properties/metaAttributes" ct:_="" ma:_="" ma:contentTypeName="Picture" ma:contentTypeID="0x010102009ED5792D175A4F4386D68C35D820D7BD" ma:contentTypeVersion="7" ma:contentTypeDescription="Upload an image or a photograph." ma:contentTypeScope="" ma:versionID="0afbd54a9e6add4ea16a965f50197467">
  <xsd:schema xmlns:xsd="http://www.w3.org/2001/XMLSchema" xmlns:xs="http://www.w3.org/2001/XMLSchema" xmlns:p="http://schemas.microsoft.com/office/2006/metadata/properties" xmlns:ns1="http://schemas.microsoft.com/sharepoint/v3" xmlns:ns2="1c3e007c-a883-420a-92d9-5860af8c32c5" targetNamespace="http://schemas.microsoft.com/office/2006/metadata/properties" ma:root="true" ma:fieldsID="afd881fc4cea438a460b5ed0a91e8e77" ns1:_="" ns2:_="">
    <xsd:import namespace="http://schemas.microsoft.com/sharepoint/v3"/>
    <xsd:import namespace="1c3e007c-a883-420a-92d9-5860af8c32c5"/>
    <xsd:element name="properties">
      <xsd:complexType>
        <xsd:sequence>
          <xsd:element name="documentManagement">
            <xsd:complexType>
              <xsd:all>
                <xsd:element ref="ns1:ImageWidth" minOccurs="0"/>
                <xsd:element ref="ns1:ImageHeight" minOccurs="0"/>
                <xsd:element ref="ns1:ImageCreateDate" minOccurs="0"/>
                <xsd:element ref="ns1:Description" minOccurs="0"/>
                <xsd:element ref="ns1:ThumbnailExists" minOccurs="0"/>
                <xsd:element ref="ns1:PreviewExists" minOccurs="0"/>
                <xsd:element ref="ns1:AlternateThumbnailUrl"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ImageWidth" ma:index="11" nillable="true" ma:displayName="Picture Width" ma:internalName="ImageWidth" ma:readOnly="true">
      <xsd:simpleType>
        <xsd:restriction base="dms:Unknown"/>
      </xsd:simpleType>
    </xsd:element>
    <xsd:element name="ImageHeight" ma:index="12" nillable="true" ma:displayName="Picture Height" ma:internalName="ImageHeight" ma:readOnly="true">
      <xsd:simpleType>
        <xsd:restriction base="dms:Unknown"/>
      </xsd:simpleType>
    </xsd:element>
    <xsd:element name="ImageCreateDate" ma:index="13" nillable="true" ma:displayName="Date Picture Taken" ma:format="DateTime" ma:hidden="true" ma:internalName="ImageCreateDate">
      <xsd:simpleType>
        <xsd:restriction base="dms:DateTime"/>
      </xsd:simpleType>
    </xsd:element>
    <xsd:element name="Description" ma:index="14" nillable="true" ma:displayName="Description" ma:description="Used as alternative text for the picture." ma:hidden="true" ma:internalName="Description">
      <xsd:simpleType>
        <xsd:restriction base="dms:Note">
          <xsd:maxLength value="255"/>
        </xsd:restriction>
      </xsd:simpleType>
    </xsd:element>
    <xsd:element name="ThumbnailExists" ma:index="23" nillable="true" ma:displayName="Thumbnail Exists" ma:default="FALSE" ma:hidden="true" ma:internalName="ThumbnailExists" ma:readOnly="true">
      <xsd:simpleType>
        <xsd:restriction base="dms:Boolean"/>
      </xsd:simpleType>
    </xsd:element>
    <xsd:element name="PreviewExists" ma:index="24" nillable="true" ma:displayName="Preview Exists" ma:default="FALSE" ma:hidden="true" ma:internalName="PreviewExists" ma:readOnly="true">
      <xsd:simpleType>
        <xsd:restriction base="dms:Boolean"/>
      </xsd:simpleType>
    </xsd:element>
    <xsd:element name="AlternateThumbnailUrl" ma:index="25" nillable="true" ma:displayName="Preview Image URL" ma:format="Image" ma:hidden="true" ma:internalName="AlternateThumbnailUrl">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c3e007c-a883-420a-92d9-5860af8c32c5" elementFormDefault="qualified">
    <xsd:import namespace="http://schemas.microsoft.com/office/2006/documentManagement/types"/>
    <xsd:import namespace="http://schemas.microsoft.com/office/infopath/2007/PartnerControls"/>
    <xsd:element name="_dlc_DocId" ma:index="26" nillable="true" ma:displayName="Document ID Value" ma:description="The value of the document ID assigned to this item." ma:internalName="_dlc_DocId" ma:readOnly="true">
      <xsd:simpleType>
        <xsd:restriction base="dms:Text"/>
      </xsd:simpleType>
    </xsd:element>
    <xsd:element name="_dlc_DocIdUrl" ma:index="27"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8"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ma:index="20"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6986B27-5DDA-44A4-B744-87CDFFDBAA2C}">
  <ds:schemaRefs>
    <ds:schemaRef ds:uri="http://schemas.microsoft.com/office/2006/metadata/longProperties"/>
  </ds:schemaRefs>
</ds:datastoreItem>
</file>

<file path=customXml/itemProps2.xml><?xml version="1.0" encoding="utf-8"?>
<ds:datastoreItem xmlns:ds="http://schemas.openxmlformats.org/officeDocument/2006/customXml" ds:itemID="{A3E64E14-8308-4720-9BAC-E1474584799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c3e007c-a883-420a-92d9-5860af8c32c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672</TotalTime>
  <Words>14013</Words>
  <Application>Microsoft Office PowerPoint</Application>
  <PresentationFormat>Widescreen</PresentationFormat>
  <Paragraphs>1119</Paragraphs>
  <Slides>88</Slides>
  <Notes>71</Notes>
  <HiddenSlides>0</HiddenSlides>
  <MMClips>0</MMClips>
  <ScaleCrop>false</ScaleCrop>
  <HeadingPairs>
    <vt:vector size="6" baseType="variant">
      <vt:variant>
        <vt:lpstr>Fonts Used</vt:lpstr>
      </vt:variant>
      <vt:variant>
        <vt:i4>14</vt:i4>
      </vt:variant>
      <vt:variant>
        <vt:lpstr>Theme</vt:lpstr>
      </vt:variant>
      <vt:variant>
        <vt:i4>5</vt:i4>
      </vt:variant>
      <vt:variant>
        <vt:lpstr>Slide Titles</vt:lpstr>
      </vt:variant>
      <vt:variant>
        <vt:i4>88</vt:i4>
      </vt:variant>
    </vt:vector>
  </HeadingPairs>
  <TitlesOfParts>
    <vt:vector size="107" baseType="lpstr">
      <vt:lpstr>Arial</vt:lpstr>
      <vt:lpstr>Calibri</vt:lpstr>
      <vt:lpstr>Calibri-Bold</vt:lpstr>
      <vt:lpstr>Calibri-BoldItalic</vt:lpstr>
      <vt:lpstr>Calibri-Italic</vt:lpstr>
      <vt:lpstr>Courier New</vt:lpstr>
      <vt:lpstr>Helvetica Neue</vt:lpstr>
      <vt:lpstr>HelveticaNeueLTW04-55Roman</vt:lpstr>
      <vt:lpstr>Lucida Sans</vt:lpstr>
      <vt:lpstr>Montserrat</vt:lpstr>
      <vt:lpstr>Open Sans</vt:lpstr>
      <vt:lpstr>Symbol</vt:lpstr>
      <vt:lpstr>Wingdings</vt:lpstr>
      <vt:lpstr>Wingdings 3</vt:lpstr>
      <vt:lpstr>PSA Theme</vt:lpstr>
      <vt:lpstr>Theme1</vt:lpstr>
      <vt:lpstr>1_Theme1</vt:lpstr>
      <vt:lpstr>2_PSA Theme</vt:lpstr>
      <vt:lpstr>1_PSA Theme</vt:lpstr>
      <vt:lpstr>  Infection Prevention “Be Aware of the Danger but Recognize the Opportunity!” </vt:lpstr>
      <vt:lpstr>Objectives</vt:lpstr>
      <vt:lpstr>Objectives</vt:lpstr>
      <vt:lpstr>Antimicrobial Resistance</vt:lpstr>
      <vt:lpstr>Antimicrobial Resistance Progress</vt:lpstr>
      <vt:lpstr>Urgent Global Public Health Threat </vt:lpstr>
      <vt:lpstr>How Does Resistance Happen?</vt:lpstr>
      <vt:lpstr>Types of Resistance Mechanisms</vt:lpstr>
      <vt:lpstr>Development of Antimicrobial Resistance</vt:lpstr>
      <vt:lpstr>Mobile Genetic Elements</vt:lpstr>
      <vt:lpstr>Mobile Genetic Elements</vt:lpstr>
      <vt:lpstr>PowerPoint Presentation</vt:lpstr>
      <vt:lpstr>What is Antibiotic Stewardship? </vt:lpstr>
      <vt:lpstr>Goals and Rationale for Stewardship </vt:lpstr>
      <vt:lpstr>PowerPoint Presentation</vt:lpstr>
      <vt:lpstr>CMS Long-Term Care Final Rule Effective November 28, 2017</vt:lpstr>
      <vt:lpstr>What Does Antimicrobial Stewardship Look Like?</vt:lpstr>
      <vt:lpstr>CDC Core Elements </vt:lpstr>
      <vt:lpstr>Key Points of Stewardship</vt:lpstr>
      <vt:lpstr>Clinically Significant Organisms</vt:lpstr>
      <vt:lpstr>Clinically Significant Organisms</vt:lpstr>
      <vt:lpstr>Multi-drug Resistant Organisms (MDROs)</vt:lpstr>
      <vt:lpstr>Methicillin-resistant Staphylococcus aureus (MRSA)</vt:lpstr>
      <vt:lpstr>Vancomycin-intermediate and Vancomycin-resistant Staphylococcus aureus (VISA/VRSA)</vt:lpstr>
      <vt:lpstr>Vancomycin-resistant Enterococcus (VRE)</vt:lpstr>
      <vt:lpstr>Clostridioides difficile (C-difficile, C. diff)</vt:lpstr>
      <vt:lpstr>Carbapenem-resistant Enterobacterales (CRE)</vt:lpstr>
      <vt:lpstr>Extended Spectrum Beta-lactamase Producing Organisms (ESBL)</vt:lpstr>
      <vt:lpstr>Candida auris (C. auris)</vt:lpstr>
      <vt:lpstr>Influenza</vt:lpstr>
      <vt:lpstr>Coronavirus Disease 2019 (COVID – 19)</vt:lpstr>
      <vt:lpstr>Respiratory Syncytial Virus (RSV)</vt:lpstr>
      <vt:lpstr>Norovirus</vt:lpstr>
      <vt:lpstr>Scabies</vt:lpstr>
      <vt:lpstr>Invasive Group A Streptococcus (iGAS)</vt:lpstr>
      <vt:lpstr>PowerPoint Presentation</vt:lpstr>
      <vt:lpstr>Principal Goals of Infection Prevention</vt:lpstr>
      <vt:lpstr>Infection Prevention in Long-Term Care</vt:lpstr>
      <vt:lpstr>Key Concepts</vt:lpstr>
      <vt:lpstr>Importance of Early Recognition</vt:lpstr>
      <vt:lpstr>Minimize the Exposure!</vt:lpstr>
      <vt:lpstr>Chain of Transmission</vt:lpstr>
      <vt:lpstr>Hand Hygiene</vt:lpstr>
      <vt:lpstr>Types of Precautions</vt:lpstr>
      <vt:lpstr>Standard Precautions</vt:lpstr>
      <vt:lpstr>Standard Precautions Include:</vt:lpstr>
      <vt:lpstr>Resident Characteristics</vt:lpstr>
      <vt:lpstr>“Dress for the Occasion”</vt:lpstr>
      <vt:lpstr>Good Cough Etiquette</vt:lpstr>
      <vt:lpstr>Transmission-Based Precautions</vt:lpstr>
      <vt:lpstr>Airborne Precautions</vt:lpstr>
      <vt:lpstr>Airborne Precautions</vt:lpstr>
      <vt:lpstr>Droplet Precautions</vt:lpstr>
      <vt:lpstr>Droplet Precautions</vt:lpstr>
      <vt:lpstr>Contact Precautions</vt:lpstr>
      <vt:lpstr>Contact Precautions</vt:lpstr>
      <vt:lpstr>Contact Precautions</vt:lpstr>
      <vt:lpstr>Dealing With Multi-Drug Resistant Organisms</vt:lpstr>
      <vt:lpstr>What is Cohorting? </vt:lpstr>
      <vt:lpstr>Residents are at Increased MDRO Risk</vt:lpstr>
      <vt:lpstr>Regulation QSO-24-08-NH</vt:lpstr>
      <vt:lpstr>Enhanced Barrier Precautions</vt:lpstr>
      <vt:lpstr>What are Enhanced Barrier Precautions (EBPs)?</vt:lpstr>
      <vt:lpstr>Enhanced Barrier Precautions</vt:lpstr>
      <vt:lpstr>Targeted &amp; Clinically Significant Organisms</vt:lpstr>
      <vt:lpstr>High-Contact Resident Care Activities Requiring Gown and Glove Use</vt:lpstr>
      <vt:lpstr>Enhanced Barrier Precautions</vt:lpstr>
      <vt:lpstr>PowerPoint Presentation</vt:lpstr>
      <vt:lpstr>Health Insurance Portability and Accountability Act (HIPAA)</vt:lpstr>
      <vt:lpstr>Framework for Applying EBP</vt:lpstr>
      <vt:lpstr>Disposal of PPE</vt:lpstr>
      <vt:lpstr>Summary</vt:lpstr>
      <vt:lpstr>Infection Prevention Saves Lives</vt:lpstr>
      <vt:lpstr>PSA Infection Prevention Advisors</vt:lpstr>
      <vt:lpstr>PowerPoint Presentation</vt:lpstr>
      <vt:lpstr>Resources</vt:lpstr>
      <vt:lpstr>Resources</vt:lpstr>
      <vt:lpstr>Resources</vt:lpstr>
      <vt:lpstr>Resources</vt:lpstr>
      <vt:lpstr>Resources</vt:lpstr>
      <vt:lpstr>Resources</vt:lpstr>
      <vt:lpstr>Resources</vt:lpstr>
      <vt:lpstr>PowerPoint Presentation</vt:lpstr>
      <vt:lpstr>References</vt:lpstr>
      <vt:lpstr>References</vt:lpstr>
      <vt:lpstr>References</vt:lpstr>
      <vt:lpstr>PowerPoint Presentation</vt:lpstr>
      <vt:lpstr>PowerPoint Presentation</vt:lpstr>
    </vt:vector>
  </TitlesOfParts>
  <Company>ECRI Institute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Click to add title</dc:title>
  <dc:creator>Mixell, Shelly</dc:creator>
  <cp:lastModifiedBy>Adkins, JoAnn</cp:lastModifiedBy>
  <cp:revision>13</cp:revision>
  <cp:lastPrinted>2018-05-07T18:27:26Z</cp:lastPrinted>
  <dcterms:created xsi:type="dcterms:W3CDTF">2021-01-05T14:55:16Z</dcterms:created>
  <dcterms:modified xsi:type="dcterms:W3CDTF">2024-04-08T12:02:13Z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0x010102009ED5792D175A4F4386D68C35D820D7BD</vt:lpwstr>
  </property>
  <property fmtid="{D5CDD505-2E9C-101B-9397-08002B2CF9AE}" pid="3" name="_dlc_DocIdItemGuid">
    <vt:lpwstr>43fea898-1e91-404d-97aa-0517a8dd6ea6</vt:lpwstr>
  </property>
  <property fmtid="{D5CDD505-2E9C-101B-9397-08002B2CF9AE}" pid="4" name="AlternateThumbnailUrl">
    <vt:lpwstr>, </vt:lpwstr>
  </property>
  <property fmtid="{D5CDD505-2E9C-101B-9397-08002B2CF9AE}" pid="5" name="ImageCreateDate">
    <vt:lpwstr/>
  </property>
  <property fmtid="{D5CDD505-2E9C-101B-9397-08002B2CF9AE}" pid="6" name="Description">
    <vt:lpwstr/>
  </property>
  <property fmtid="{D5CDD505-2E9C-101B-9397-08002B2CF9AE}" pid="7" name="_dlc_DocId">
    <vt:lpwstr>XQ4ZRVNCDM5K-5-225</vt:lpwstr>
  </property>
  <property fmtid="{D5CDD505-2E9C-101B-9397-08002B2CF9AE}" pid="8" name="_dlc_DocIdUrl">
    <vt:lpwstr>https://ecriwebteam.ecri.org/sites/PSRS/administration/_layouts/DocIdRedir.aspx?ID=XQ4ZRVNCDM5K-5-225, XQ4ZRVNCDM5K-5-225</vt:lpwstr>
  </property>
</Properties>
</file>